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31"/>
  </p:notesMasterIdLst>
  <p:sldIdLst>
    <p:sldId id="256" r:id="rId5"/>
    <p:sldId id="257" r:id="rId6"/>
    <p:sldId id="260" r:id="rId7"/>
    <p:sldId id="259" r:id="rId8"/>
    <p:sldId id="261" r:id="rId9"/>
    <p:sldId id="262" r:id="rId10"/>
    <p:sldId id="263" r:id="rId11"/>
    <p:sldId id="264" r:id="rId12"/>
    <p:sldId id="267" r:id="rId13"/>
    <p:sldId id="333" r:id="rId14"/>
    <p:sldId id="314" r:id="rId15"/>
    <p:sldId id="331" r:id="rId16"/>
    <p:sldId id="334" r:id="rId17"/>
    <p:sldId id="322" r:id="rId18"/>
    <p:sldId id="316" r:id="rId19"/>
    <p:sldId id="312" r:id="rId20"/>
    <p:sldId id="313" r:id="rId21"/>
    <p:sldId id="266" r:id="rId22"/>
    <p:sldId id="330" r:id="rId23"/>
    <p:sldId id="324" r:id="rId24"/>
    <p:sldId id="335" r:id="rId25"/>
    <p:sldId id="323" r:id="rId26"/>
    <p:sldId id="320" r:id="rId27"/>
    <p:sldId id="328" r:id="rId28"/>
    <p:sldId id="325" r:id="rId29"/>
    <p:sldId id="329" r:id="rId30"/>
  </p:sldIdLst>
  <p:sldSz cx="10693400" cy="7556500"/>
  <p:notesSz cx="6858000" cy="9144000"/>
  <p:embeddedFontLst>
    <p:embeddedFont>
      <p:font typeface="Calibri" panose="020F0502020204030204" pitchFamily="34" charset="0"/>
      <p:regular r:id="rId32"/>
      <p:bold r:id="rId33"/>
      <p:italic r:id="rId34"/>
      <p:boldItalic r:id="rId35"/>
    </p:embeddedFont>
    <p:embeddedFont>
      <p:font typeface="Body Text" panose="020B0604020202020204" charset="0"/>
      <p:regular r:id="rId36"/>
    </p:embeddedFont>
    <p:embeddedFont>
      <p:font typeface="League Spartan" panose="020B0604020202020204" charset="0"/>
      <p:regular r:id="rId37"/>
    </p:embeddedFont>
    <p:embeddedFont>
      <p:font typeface="Montserrat Bold" panose="020B0604020202020204" charset="0"/>
      <p:regular r:id="rId38"/>
      <p:bold r:id="rId39"/>
    </p:embeddedFont>
    <p:embeddedFont>
      <p:font typeface="Comic Sans MS" panose="030F0702030302020204" pitchFamily="66" charset="0"/>
      <p:regular r:id="rId40"/>
      <p:bold r:id="rId41"/>
      <p:italic r:id="rId42"/>
      <p:boldItalic r:id="rId43"/>
    </p:embeddedFont>
    <p:embeddedFont>
      <p:font typeface="SassoonPrimaryType" panose="020B0604020202020204"/>
      <p:regular r:id="rId44"/>
      <p:bold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67D6"/>
    <a:srgbClr val="FCB911"/>
    <a:srgbClr val="566D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6CD18F-5A58-4968-A8DE-8033F9B384B4}" v="1" dt="2025-09-05T09:43:21.669"/>
    <p1510:client id="{CF4AC51C-6449-BDFC-FB8F-24D7F8B78DAD}" v="15" dt="2025-09-04T11:31:19.1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8" d="100"/>
          <a:sy n="58" d="100"/>
        </p:scale>
        <p:origin x="1236"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4"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theme" Target="theme/theme1.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 Ewer" userId="S::vewer@galleyhill.herts.sch.uk::56af1cb8-e5c5-4f47-b16d-1f355c0b4473" providerId="AD" clId="Web-{CF4AC51C-6449-BDFC-FB8F-24D7F8B78DAD}"/>
    <pc:docChg chg="addSld delSld modSld">
      <pc:chgData name="V. Ewer" userId="S::vewer@galleyhill.herts.sch.uk::56af1cb8-e5c5-4f47-b16d-1f355c0b4473" providerId="AD" clId="Web-{CF4AC51C-6449-BDFC-FB8F-24D7F8B78DAD}" dt="2025-09-04T11:31:18.408" v="8" actId="20577"/>
      <pc:docMkLst>
        <pc:docMk/>
      </pc:docMkLst>
      <pc:sldChg chg="modSp">
        <pc:chgData name="V. Ewer" userId="S::vewer@galleyhill.herts.sch.uk::56af1cb8-e5c5-4f47-b16d-1f355c0b4473" providerId="AD" clId="Web-{CF4AC51C-6449-BDFC-FB8F-24D7F8B78DAD}" dt="2025-09-04T11:31:18.408" v="8" actId="20577"/>
        <pc:sldMkLst>
          <pc:docMk/>
          <pc:sldMk cId="1527022088" sldId="312"/>
        </pc:sldMkLst>
        <pc:spChg chg="mod">
          <ac:chgData name="V. Ewer" userId="S::vewer@galleyhill.herts.sch.uk::56af1cb8-e5c5-4f47-b16d-1f355c0b4473" providerId="AD" clId="Web-{CF4AC51C-6449-BDFC-FB8F-24D7F8B78DAD}" dt="2025-09-04T11:31:18.408" v="8" actId="20577"/>
          <ac:spMkLst>
            <pc:docMk/>
            <pc:sldMk cId="1527022088" sldId="312"/>
            <ac:spMk id="19" creationId="{B79F14E8-0211-33AA-06A5-F4FAA59A729C}"/>
          </ac:spMkLst>
        </pc:spChg>
      </pc:sldChg>
      <pc:sldChg chg="modSp add">
        <pc:chgData name="V. Ewer" userId="S::vewer@galleyhill.herts.sch.uk::56af1cb8-e5c5-4f47-b16d-1f355c0b4473" providerId="AD" clId="Web-{CF4AC51C-6449-BDFC-FB8F-24D7F8B78DAD}" dt="2025-09-04T11:29:29.829" v="6" actId="20577"/>
        <pc:sldMkLst>
          <pc:docMk/>
          <pc:sldMk cId="2454231528" sldId="335"/>
        </pc:sldMkLst>
        <pc:spChg chg="mod">
          <ac:chgData name="V. Ewer" userId="S::vewer@galleyhill.herts.sch.uk::56af1cb8-e5c5-4f47-b16d-1f355c0b4473" providerId="AD" clId="Web-{CF4AC51C-6449-BDFC-FB8F-24D7F8B78DAD}" dt="2025-09-04T11:29:29.829" v="6" actId="20577"/>
          <ac:spMkLst>
            <pc:docMk/>
            <pc:sldMk cId="2454231528" sldId="335"/>
            <ac:spMk id="2" creationId="{D516BB63-A6F2-2E6E-EDC8-63A315E3782B}"/>
          </ac:spMkLst>
        </pc:spChg>
      </pc:sldChg>
      <pc:sldChg chg="add del">
        <pc:chgData name="V. Ewer" userId="S::vewer@galleyhill.herts.sch.uk::56af1cb8-e5c5-4f47-b16d-1f355c0b4473" providerId="AD" clId="Web-{CF4AC51C-6449-BDFC-FB8F-24D7F8B78DAD}" dt="2025-09-04T11:28:10.048" v="2"/>
        <pc:sldMkLst>
          <pc:docMk/>
          <pc:sldMk cId="1121546253" sldId="336"/>
        </pc:sldMkLst>
      </pc:sldChg>
    </pc:docChg>
  </pc:docChgLst>
  <pc:docChgLst>
    <pc:chgData name="Sarah  Scott" userId="32f57a85-173d-4600-af10-f42ad10227fc" providerId="ADAL" clId="{34BBEAA7-9366-4519-9094-AE6907A4584D}"/>
    <pc:docChg chg="custSel addSld delSld modSld">
      <pc:chgData name="Sarah  Scott" userId="32f57a85-173d-4600-af10-f42ad10227fc" providerId="ADAL" clId="{34BBEAA7-9366-4519-9094-AE6907A4584D}" dt="2025-08-06T13:11:13.451" v="329" actId="6549"/>
      <pc:docMkLst>
        <pc:docMk/>
      </pc:docMkLst>
      <pc:sldChg chg="modSp mod">
        <pc:chgData name="Sarah  Scott" userId="32f57a85-173d-4600-af10-f42ad10227fc" providerId="ADAL" clId="{34BBEAA7-9366-4519-9094-AE6907A4584D}" dt="2025-08-06T12:57:19.325" v="0" actId="20577"/>
        <pc:sldMkLst>
          <pc:docMk/>
          <pc:sldMk cId="0" sldId="256"/>
        </pc:sldMkLst>
        <pc:spChg chg="mod">
          <ac:chgData name="Sarah  Scott" userId="32f57a85-173d-4600-af10-f42ad10227fc" providerId="ADAL" clId="{34BBEAA7-9366-4519-9094-AE6907A4584D}" dt="2025-08-06T12:57:19.325" v="0" actId="20577"/>
          <ac:spMkLst>
            <pc:docMk/>
            <pc:sldMk cId="0" sldId="256"/>
            <ac:spMk id="21" creationId="{49D2770F-C050-4D8A-70E2-4F1311506A82}"/>
          </ac:spMkLst>
        </pc:spChg>
      </pc:sldChg>
      <pc:sldChg chg="modSp mod modNotesTx">
        <pc:chgData name="Sarah  Scott" userId="32f57a85-173d-4600-af10-f42ad10227fc" providerId="ADAL" clId="{34BBEAA7-9366-4519-9094-AE6907A4584D}" dt="2025-08-06T12:59:33.316" v="248" actId="20577"/>
        <pc:sldMkLst>
          <pc:docMk/>
          <pc:sldMk cId="0" sldId="257"/>
        </pc:sldMkLst>
        <pc:spChg chg="mod">
          <ac:chgData name="Sarah  Scott" userId="32f57a85-173d-4600-af10-f42ad10227fc" providerId="ADAL" clId="{34BBEAA7-9366-4519-9094-AE6907A4584D}" dt="2025-08-06T12:59:11.546" v="179" actId="20577"/>
          <ac:spMkLst>
            <pc:docMk/>
            <pc:sldMk cId="0" sldId="257"/>
            <ac:spMk id="16" creationId="{6D760B21-D00F-8C04-37BD-4E9FF168B7DD}"/>
          </ac:spMkLst>
        </pc:spChg>
        <pc:spChg chg="mod">
          <ac:chgData name="Sarah  Scott" userId="32f57a85-173d-4600-af10-f42ad10227fc" providerId="ADAL" clId="{34BBEAA7-9366-4519-9094-AE6907A4584D}" dt="2025-08-06T12:57:31.431" v="22" actId="27636"/>
          <ac:spMkLst>
            <pc:docMk/>
            <pc:sldMk cId="0" sldId="257"/>
            <ac:spMk id="17" creationId="{24F57C9A-3FDE-B2A9-A186-085153F28BCF}"/>
          </ac:spMkLst>
        </pc:spChg>
        <pc:spChg chg="mod">
          <ac:chgData name="Sarah  Scott" userId="32f57a85-173d-4600-af10-f42ad10227fc" providerId="ADAL" clId="{34BBEAA7-9366-4519-9094-AE6907A4584D}" dt="2025-08-06T12:57:26.224" v="14" actId="20577"/>
          <ac:spMkLst>
            <pc:docMk/>
            <pc:sldMk cId="0" sldId="257"/>
            <ac:spMk id="18" creationId="{873D0DB3-1412-CB1E-EF89-286FEDBAF819}"/>
          </ac:spMkLst>
        </pc:spChg>
        <pc:spChg chg="mod">
          <ac:chgData name="Sarah  Scott" userId="32f57a85-173d-4600-af10-f42ad10227fc" providerId="ADAL" clId="{34BBEAA7-9366-4519-9094-AE6907A4584D}" dt="2025-08-06T12:58:29.123" v="104" actId="20577"/>
          <ac:spMkLst>
            <pc:docMk/>
            <pc:sldMk cId="0" sldId="257"/>
            <ac:spMk id="19" creationId="{A23633B1-1FCC-0C78-F7D8-1B72D57E1607}"/>
          </ac:spMkLst>
        </pc:spChg>
      </pc:sldChg>
      <pc:sldChg chg="modSp mod">
        <pc:chgData name="Sarah  Scott" userId="32f57a85-173d-4600-af10-f42ad10227fc" providerId="ADAL" clId="{34BBEAA7-9366-4519-9094-AE6907A4584D}" dt="2025-08-06T12:59:49.512" v="257" actId="20577"/>
        <pc:sldMkLst>
          <pc:docMk/>
          <pc:sldMk cId="0" sldId="264"/>
        </pc:sldMkLst>
        <pc:spChg chg="mod">
          <ac:chgData name="Sarah  Scott" userId="32f57a85-173d-4600-af10-f42ad10227fc" providerId="ADAL" clId="{34BBEAA7-9366-4519-9094-AE6907A4584D}" dt="2025-08-06T12:59:49.512" v="257" actId="20577"/>
          <ac:spMkLst>
            <pc:docMk/>
            <pc:sldMk cId="0" sldId="264"/>
            <ac:spMk id="24" creationId="{E5467CFD-1D3C-AABA-14B5-D7D47702BC0B}"/>
          </ac:spMkLst>
        </pc:spChg>
      </pc:sldChg>
      <pc:sldChg chg="addSp delSp modSp mod">
        <pc:chgData name="Sarah  Scott" userId="32f57a85-173d-4600-af10-f42ad10227fc" providerId="ADAL" clId="{34BBEAA7-9366-4519-9094-AE6907A4584D}" dt="2025-08-06T13:05:59.437" v="299" actId="1076"/>
        <pc:sldMkLst>
          <pc:docMk/>
          <pc:sldMk cId="0" sldId="266"/>
        </pc:sldMkLst>
        <pc:spChg chg="add mod">
          <ac:chgData name="Sarah  Scott" userId="32f57a85-173d-4600-af10-f42ad10227fc" providerId="ADAL" clId="{34BBEAA7-9366-4519-9094-AE6907A4584D}" dt="2025-08-06T13:05:59.437" v="299" actId="1076"/>
          <ac:spMkLst>
            <pc:docMk/>
            <pc:sldMk cId="0" sldId="266"/>
            <ac:spMk id="16" creationId="{933F0C5B-CE1B-F9B4-1384-EE7DED1794F2}"/>
          </ac:spMkLst>
        </pc:spChg>
      </pc:sldChg>
      <pc:sldChg chg="add setBg">
        <pc:chgData name="Sarah  Scott" userId="32f57a85-173d-4600-af10-f42ad10227fc" providerId="ADAL" clId="{34BBEAA7-9366-4519-9094-AE6907A4584D}" dt="2025-08-06T13:09:04.838" v="304"/>
        <pc:sldMkLst>
          <pc:docMk/>
          <pc:sldMk cId="3397654565" sldId="314"/>
        </pc:sldMkLst>
      </pc:sldChg>
      <pc:sldChg chg="addSp delSp modSp mod modNotesTx">
        <pc:chgData name="Sarah  Scott" userId="32f57a85-173d-4600-af10-f42ad10227fc" providerId="ADAL" clId="{34BBEAA7-9366-4519-9094-AE6907A4584D}" dt="2025-08-06T13:11:13.451" v="329" actId="6549"/>
        <pc:sldMkLst>
          <pc:docMk/>
          <pc:sldMk cId="3706411904" sldId="316"/>
        </pc:sldMkLst>
        <pc:spChg chg="add mod">
          <ac:chgData name="Sarah  Scott" userId="32f57a85-173d-4600-af10-f42ad10227fc" providerId="ADAL" clId="{34BBEAA7-9366-4519-9094-AE6907A4584D}" dt="2025-08-06T13:10:56.125" v="328" actId="5793"/>
          <ac:spMkLst>
            <pc:docMk/>
            <pc:sldMk cId="3706411904" sldId="316"/>
            <ac:spMk id="10" creationId="{BF1BA948-D9D2-DEFD-7B15-EF5756F9E1AF}"/>
          </ac:spMkLst>
        </pc:spChg>
      </pc:sldChg>
      <pc:sldChg chg="addSp delSp modSp mod">
        <pc:chgData name="Sarah  Scott" userId="32f57a85-173d-4600-af10-f42ad10227fc" providerId="ADAL" clId="{34BBEAA7-9366-4519-9094-AE6907A4584D}" dt="2025-08-06T13:05:16.800" v="296" actId="6549"/>
        <pc:sldMkLst>
          <pc:docMk/>
          <pc:sldMk cId="670391668" sldId="322"/>
        </pc:sldMkLst>
        <pc:spChg chg="mod">
          <ac:chgData name="Sarah  Scott" userId="32f57a85-173d-4600-af10-f42ad10227fc" providerId="ADAL" clId="{34BBEAA7-9366-4519-9094-AE6907A4584D}" dt="2025-08-06T13:05:16.800" v="296" actId="6549"/>
          <ac:spMkLst>
            <pc:docMk/>
            <pc:sldMk cId="670391668" sldId="322"/>
            <ac:spMk id="18" creationId="{80E404FB-E2D0-3719-507B-8398089DC4E9}"/>
          </ac:spMkLst>
        </pc:spChg>
      </pc:sldChg>
      <pc:sldChg chg="add setBg">
        <pc:chgData name="Sarah  Scott" userId="32f57a85-173d-4600-af10-f42ad10227fc" providerId="ADAL" clId="{34BBEAA7-9366-4519-9094-AE6907A4584D}" dt="2025-08-06T13:09:08.601" v="305"/>
        <pc:sldMkLst>
          <pc:docMk/>
          <pc:sldMk cId="1327233860" sldId="331"/>
        </pc:sldMkLst>
      </pc:sldChg>
      <pc:sldChg chg="addSp delSp modSp del mod">
        <pc:chgData name="Sarah  Scott" userId="32f57a85-173d-4600-af10-f42ad10227fc" providerId="ADAL" clId="{34BBEAA7-9366-4519-9094-AE6907A4584D}" dt="2025-08-06T13:08:52.907" v="301" actId="47"/>
        <pc:sldMkLst>
          <pc:docMk/>
          <pc:sldMk cId="2505036231" sldId="332"/>
        </pc:sldMkLst>
      </pc:sldChg>
      <pc:sldChg chg="addSp delSp modSp mod">
        <pc:chgData name="Sarah  Scott" userId="32f57a85-173d-4600-af10-f42ad10227fc" providerId="ADAL" clId="{34BBEAA7-9366-4519-9094-AE6907A4584D}" dt="2025-08-06T13:00:36.431" v="261" actId="207"/>
        <pc:sldMkLst>
          <pc:docMk/>
          <pc:sldMk cId="1723642737" sldId="333"/>
        </pc:sldMkLst>
        <pc:spChg chg="add mod">
          <ac:chgData name="Sarah  Scott" userId="32f57a85-173d-4600-af10-f42ad10227fc" providerId="ADAL" clId="{34BBEAA7-9366-4519-9094-AE6907A4584D}" dt="2025-08-06T13:00:36.431" v="261" actId="207"/>
          <ac:spMkLst>
            <pc:docMk/>
            <pc:sldMk cId="1723642737" sldId="333"/>
            <ac:spMk id="2" creationId="{564DAE13-EC24-3867-F192-0A36DDF2420D}"/>
          </ac:spMkLst>
        </pc:spChg>
      </pc:sldChg>
      <pc:sldChg chg="add setBg">
        <pc:chgData name="Sarah  Scott" userId="32f57a85-173d-4600-af10-f42ad10227fc" providerId="ADAL" clId="{34BBEAA7-9366-4519-9094-AE6907A4584D}" dt="2025-08-06T13:09:12.271" v="306"/>
        <pc:sldMkLst>
          <pc:docMk/>
          <pc:sldMk cId="1956845618" sldId="334"/>
        </pc:sldMkLst>
      </pc:sldChg>
    </pc:docChg>
  </pc:docChgLst>
  <pc:docChgLst>
    <pc:chgData name="Sarah  Scott" userId="32f57a85-173d-4600-af10-f42ad10227fc" providerId="ADAL" clId="{9A6CD18F-5A58-4968-A8DE-8033F9B384B4}"/>
    <pc:docChg chg="modSld">
      <pc:chgData name="Sarah  Scott" userId="32f57a85-173d-4600-af10-f42ad10227fc" providerId="ADAL" clId="{9A6CD18F-5A58-4968-A8DE-8033F9B384B4}" dt="2025-09-05T09:43:21.669" v="27"/>
      <pc:docMkLst>
        <pc:docMk/>
      </pc:docMkLst>
      <pc:sldChg chg="modSp mod">
        <pc:chgData name="Sarah  Scott" userId="32f57a85-173d-4600-af10-f42ad10227fc" providerId="ADAL" clId="{9A6CD18F-5A58-4968-A8DE-8033F9B384B4}" dt="2025-09-05T09:43:21.669" v="27"/>
        <pc:sldMkLst>
          <pc:docMk/>
          <pc:sldMk cId="0" sldId="264"/>
        </pc:sldMkLst>
        <pc:spChg chg="mod">
          <ac:chgData name="Sarah  Scott" userId="32f57a85-173d-4600-af10-f42ad10227fc" providerId="ADAL" clId="{9A6CD18F-5A58-4968-A8DE-8033F9B384B4}" dt="2025-09-05T09:43:21.669" v="27"/>
          <ac:spMkLst>
            <pc:docMk/>
            <pc:sldMk cId="0" sldId="264"/>
            <ac:spMk id="24" creationId="{E5467CFD-1D3C-AABA-14B5-D7D47702BC0B}"/>
          </ac:spMkLst>
        </pc:spChg>
      </pc:sldChg>
      <pc:sldChg chg="modSp mod">
        <pc:chgData name="Sarah  Scott" userId="32f57a85-173d-4600-af10-f42ad10227fc" providerId="ADAL" clId="{9A6CD18F-5A58-4968-A8DE-8033F9B384B4}" dt="2025-09-05T09:42:05.960" v="2" actId="20577"/>
        <pc:sldMkLst>
          <pc:docMk/>
          <pc:sldMk cId="2454231528" sldId="335"/>
        </pc:sldMkLst>
        <pc:spChg chg="mod">
          <ac:chgData name="Sarah  Scott" userId="32f57a85-173d-4600-af10-f42ad10227fc" providerId="ADAL" clId="{9A6CD18F-5A58-4968-A8DE-8033F9B384B4}" dt="2025-09-05T09:42:05.960" v="2" actId="20577"/>
          <ac:spMkLst>
            <pc:docMk/>
            <pc:sldMk cId="2454231528" sldId="335"/>
            <ac:spMk id="2" creationId="{D516BB63-A6F2-2E6E-EDC8-63A315E3782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DCEDBF-B750-4CD3-B6CD-D051255E820D}" type="datetimeFigureOut">
              <a:rPr lang="en-GB" smtClean="0"/>
              <a:t>08/09/2025</a:t>
            </a:fld>
            <a:endParaRPr lang="en-GB"/>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9FD046-BC2C-4A32-80B1-D814CE5905CF}" type="slidenum">
              <a:rPr lang="en-GB" smtClean="0"/>
              <a:t>‹#›</a:t>
            </a:fld>
            <a:endParaRPr lang="en-GB"/>
          </a:p>
        </p:txBody>
      </p:sp>
    </p:spTree>
    <p:extLst>
      <p:ext uri="{BB962C8B-B14F-4D97-AF65-F5344CB8AC3E}">
        <p14:creationId xmlns:p14="http://schemas.microsoft.com/office/powerpoint/2010/main" val="859781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Phase leader who you go to after teachers (not Deputy or Head) </a:t>
            </a:r>
          </a:p>
        </p:txBody>
      </p:sp>
      <p:sp>
        <p:nvSpPr>
          <p:cNvPr id="4" name="Slide Number Placeholder 3"/>
          <p:cNvSpPr>
            <a:spLocks noGrp="1"/>
          </p:cNvSpPr>
          <p:nvPr>
            <p:ph type="sldNum" sz="quarter" idx="5"/>
          </p:nvPr>
        </p:nvSpPr>
        <p:spPr/>
        <p:txBody>
          <a:bodyPr/>
          <a:lstStyle/>
          <a:p>
            <a:fld id="{169FD046-BC2C-4A32-80B1-D814CE5905CF}" type="slidenum">
              <a:rPr lang="en-GB" smtClean="0"/>
              <a:t>2</a:t>
            </a:fld>
            <a:endParaRPr lang="en-GB"/>
          </a:p>
        </p:txBody>
      </p:sp>
    </p:spTree>
    <p:extLst>
      <p:ext uri="{BB962C8B-B14F-4D97-AF65-F5344CB8AC3E}">
        <p14:creationId xmlns:p14="http://schemas.microsoft.com/office/powerpoint/2010/main" val="2518160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t">
              <a:buNone/>
            </a:pPr>
            <a:r>
              <a:rPr lang="en-GB" sz="1200" b="1" u="sng" dirty="0">
                <a:latin typeface="SassoonPrimaryType" pitchFamily="2"/>
              </a:rPr>
              <a:t>Jewellery</a:t>
            </a:r>
            <a:r>
              <a:rPr lang="en-GB" sz="1200" dirty="0">
                <a:latin typeface="SassoonPrimaryType" pitchFamily="2"/>
              </a:rPr>
              <a:t/>
            </a:r>
            <a:br>
              <a:rPr lang="en-GB" sz="1200" dirty="0">
                <a:latin typeface="SassoonPrimaryType" pitchFamily="2"/>
              </a:rPr>
            </a:br>
            <a:endParaRPr lang="en-GB" sz="1200" dirty="0">
              <a:latin typeface="SassoonPrimaryType" pitchFamily="2"/>
            </a:endParaRPr>
          </a:p>
          <a:p>
            <a:pPr marL="0" indent="0" fontAlgn="t">
              <a:buNone/>
            </a:pPr>
            <a:r>
              <a:rPr lang="en-GB" sz="1200" dirty="0">
                <a:latin typeface="SassoonPrimaryType" pitchFamily="2"/>
              </a:rPr>
              <a:t>Galley Hill Primary School follow the Hertfordshire guidance on the wearing of jewellery. For Health &amp; Safety reasons no jewellery should be worn in school, if your child has pierced ears, one pair of small plain stud earrings will be allowed. </a:t>
            </a:r>
            <a:r>
              <a:rPr lang="en-GB" sz="1200" b="1" dirty="0">
                <a:latin typeface="SassoonPrimaryType" pitchFamily="2"/>
              </a:rPr>
              <a:t>Surgical tape should be used to cover any earrings during PE,</a:t>
            </a:r>
            <a:r>
              <a:rPr lang="en-GB" sz="1200" dirty="0">
                <a:latin typeface="SassoonPrimaryType" pitchFamily="2"/>
              </a:rPr>
              <a:t> this must be applied by parent/carer on the day of your child’s PE lesson unless your child is capable of applying this themselves. Teachers cannot remove or replace earrings. </a:t>
            </a:r>
            <a:r>
              <a:rPr lang="en-GB" sz="1200" b="1" dirty="0">
                <a:latin typeface="SassoonPrimaryType" pitchFamily="2"/>
              </a:rPr>
              <a:t>If your child has earrings in and no tape to cover them on PE days, they will be asked to remove them and we will keep them safe in an envelope to take home. </a:t>
            </a:r>
          </a:p>
          <a:p>
            <a:pPr marL="0" indent="0" fontAlgn="t">
              <a:buNone/>
            </a:pPr>
            <a:endParaRPr lang="en-GB" sz="1200" b="1" u="sng" dirty="0">
              <a:latin typeface="SassoonPrimaryType" pitchFamily="2"/>
            </a:endParaRPr>
          </a:p>
          <a:p>
            <a:pPr marL="0" indent="0" fontAlgn="t">
              <a:buNone/>
            </a:pPr>
            <a:r>
              <a:rPr lang="en-GB" sz="1200" b="1" u="sng" dirty="0">
                <a:latin typeface="SassoonPrimaryType" pitchFamily="2"/>
              </a:rPr>
              <a:t>Hair</a:t>
            </a:r>
            <a:endParaRPr lang="en-GB" sz="1200" dirty="0">
              <a:latin typeface="SassoonPrimaryType" pitchFamily="2"/>
            </a:endParaRPr>
          </a:p>
          <a:p>
            <a:pPr marL="0" indent="0" fontAlgn="t">
              <a:buNone/>
            </a:pPr>
            <a:r>
              <a:rPr lang="en-GB" sz="1200" dirty="0">
                <a:latin typeface="SassoonPrimaryType" pitchFamily="2"/>
              </a:rPr>
              <a:t>We ask that any pupil with long hair has it tied back neatly during the school day. Hair accessories should be discrete. </a:t>
            </a:r>
          </a:p>
          <a:p>
            <a:pPr marL="0" indent="0" fontAlgn="t">
              <a:buNone/>
            </a:pPr>
            <a:r>
              <a:rPr lang="en-GB" sz="1200" b="1" dirty="0">
                <a:latin typeface="SassoonPrimaryType" pitchFamily="2"/>
              </a:rPr>
              <a:t>Extreme in hairstyles, hair colour, any nail varnish or tattoos are not acceptable within the school.</a:t>
            </a:r>
            <a:endParaRPr lang="en-GB" sz="1200" dirty="0">
              <a:latin typeface="SassoonPrimaryType" pitchFamily="2"/>
            </a:endParaRPr>
          </a:p>
          <a:p>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7</a:t>
            </a:fld>
            <a:endParaRPr lang="en-GB"/>
          </a:p>
        </p:txBody>
      </p:sp>
    </p:spTree>
    <p:extLst>
      <p:ext uri="{BB962C8B-B14F-4D97-AF65-F5344CB8AC3E}">
        <p14:creationId xmlns:p14="http://schemas.microsoft.com/office/powerpoint/2010/main" val="917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8</a:t>
            </a:fld>
            <a:endParaRPr lang="en-GB"/>
          </a:p>
        </p:txBody>
      </p:sp>
    </p:spTree>
    <p:extLst>
      <p:ext uri="{BB962C8B-B14F-4D97-AF65-F5344CB8AC3E}">
        <p14:creationId xmlns:p14="http://schemas.microsoft.com/office/powerpoint/2010/main" val="1051307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GB" sz="1200" dirty="0">
                <a:latin typeface="SassoonPrimaryType" pitchFamily="2"/>
              </a:rPr>
              <a:t>Children across the school are encouraged outside in all weathers including wet weather  - provided they have an appropriate waterproof coat (and trousers if they so wish).</a:t>
            </a:r>
          </a:p>
          <a:p>
            <a:pPr marL="0" indent="0">
              <a:buFont typeface="Arial" pitchFamily="34" charset="0"/>
              <a:buNone/>
            </a:pPr>
            <a:r>
              <a:rPr lang="en-GB" sz="1200" dirty="0">
                <a:latin typeface="SassoonPrimaryType" pitchFamily="2"/>
              </a:rPr>
              <a:t>It has been decided that to go onto the grass or mud areas at breaktime or lunchtime, children will need to be wearing wellies – old shoes will no longer be allowed – this is ensure that the bottoms of trousers, tights and socks stay dry and mud free.</a:t>
            </a:r>
          </a:p>
          <a:p>
            <a:pPr marL="0" indent="0">
              <a:buFont typeface="Arial" pitchFamily="34" charset="0"/>
              <a:buNone/>
            </a:pPr>
            <a:r>
              <a:rPr lang="en-GB" sz="1200" dirty="0">
                <a:latin typeface="SassoonPrimaryType" pitchFamily="2"/>
              </a:rPr>
              <a:t>We have a wide range of resources outside for your child to play with but are always looking for donations to add to our OPAL fun.</a:t>
            </a:r>
          </a:p>
          <a:p>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9</a:t>
            </a:fld>
            <a:endParaRPr lang="en-GB"/>
          </a:p>
        </p:txBody>
      </p:sp>
    </p:spTree>
    <p:extLst>
      <p:ext uri="{BB962C8B-B14F-4D97-AF65-F5344CB8AC3E}">
        <p14:creationId xmlns:p14="http://schemas.microsoft.com/office/powerpoint/2010/main" val="994477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15</a:t>
            </a:fld>
            <a:endParaRPr lang="en-GB"/>
          </a:p>
        </p:txBody>
      </p:sp>
    </p:spTree>
    <p:extLst>
      <p:ext uri="{BB962C8B-B14F-4D97-AF65-F5344CB8AC3E}">
        <p14:creationId xmlns:p14="http://schemas.microsoft.com/office/powerpoint/2010/main" val="376911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US" sz="1200" dirty="0">
                <a:solidFill>
                  <a:srgbClr val="FCB911"/>
                </a:solidFill>
                <a:latin typeface="League Spartan" panose="020B0604020202020204" charset="0"/>
              </a:rPr>
              <a:t>The best thing you can do to support your child with their learning is read with them as regularly as possible (at a minimum we would suggest     4 x a week).  Even in year 4 this is vital and the children do gain a lot from reading out loud to an adult who can correct any mistakes, answer questions, discuss the text or look up an unknown word together.</a:t>
            </a:r>
          </a:p>
          <a:p>
            <a:pPr marL="0" indent="0">
              <a:buFont typeface="Arial" pitchFamily="34" charset="0"/>
              <a:buNone/>
            </a:pPr>
            <a:r>
              <a:rPr lang="en-US" sz="1200" dirty="0">
                <a:solidFill>
                  <a:srgbClr val="FCB911"/>
                </a:solidFill>
                <a:latin typeface="League Spartan" panose="020B0604020202020204" charset="0"/>
              </a:rPr>
              <a:t>When your child needs a new book they should put their wallet containing their reading record and finished book into the reading box.  It is their responsibility to be asking for a new book and we will be monitoring that children are changing books.  </a:t>
            </a:r>
          </a:p>
          <a:p>
            <a:pPr marL="0" indent="0">
              <a:buFont typeface="Arial" pitchFamily="34" charset="0"/>
              <a:buNone/>
            </a:pPr>
            <a:r>
              <a:rPr lang="en-US" sz="1200" dirty="0">
                <a:solidFill>
                  <a:srgbClr val="FCB911"/>
                </a:solidFill>
                <a:latin typeface="League Spartan" panose="020B0604020202020204" charset="0"/>
              </a:rPr>
              <a:t>Reading records should be handed in on homework day, they will be checked to see how often your child has read.  Either you or your child should complete the record every time they read; if your child fills their record in please sign it to say you</a:t>
            </a:r>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16</a:t>
            </a:fld>
            <a:endParaRPr lang="en-GB"/>
          </a:p>
        </p:txBody>
      </p:sp>
    </p:spTree>
    <p:extLst>
      <p:ext uri="{BB962C8B-B14F-4D97-AF65-F5344CB8AC3E}">
        <p14:creationId xmlns:p14="http://schemas.microsoft.com/office/powerpoint/2010/main" val="1977132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EF7D0-35EF-8CF2-76D0-AFE2AA5535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78A8E-62F1-AA99-78A4-8E595AE844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49C4F9-6BC4-8F77-145C-21B148D4C015}"/>
              </a:ext>
            </a:extLst>
          </p:cNvPr>
          <p:cNvSpPr>
            <a:spLocks noGrp="1"/>
          </p:cNvSpPr>
          <p:nvPr>
            <p:ph type="body" idx="1"/>
          </p:nvPr>
        </p:nvSpPr>
        <p:spPr/>
        <p:txBody>
          <a:bodyPr/>
          <a:lstStyle/>
          <a:p>
            <a:pPr marL="0" indent="0">
              <a:buNone/>
            </a:pPr>
            <a:r>
              <a:rPr lang="en-US" dirty="0">
                <a:latin typeface="SassoonPrimaryType" pitchFamily="2"/>
              </a:rPr>
              <a:t>The children must bring their reading book and reading record to school, in the named plastic wallet previously provided, every day.  This will enable children to read with an adult when the opportunity presents itself. </a:t>
            </a:r>
          </a:p>
          <a:p>
            <a:pPr marL="0" indent="0">
              <a:buNone/>
            </a:pPr>
            <a:r>
              <a:rPr lang="en-US" dirty="0">
                <a:latin typeface="SassoonPrimaryType" pitchFamily="2"/>
              </a:rPr>
              <a:t>Children should be provided with weather specific items when appropriate such as sun hats or gloves. Suncream is permitted but this must be applied by your child themselves and not shared with friends.</a:t>
            </a:r>
          </a:p>
          <a:p>
            <a:pPr marL="0" indent="0">
              <a:buNone/>
            </a:pPr>
            <a:r>
              <a:rPr lang="en-US" dirty="0">
                <a:latin typeface="SassoonPrimaryType" pitchFamily="2"/>
              </a:rPr>
              <a:t>All children should have a named water bottle every day.</a:t>
            </a:r>
          </a:p>
          <a:p>
            <a:pPr marL="0" indent="0">
              <a:buNone/>
            </a:pPr>
            <a:r>
              <a:rPr lang="en-US" dirty="0">
                <a:latin typeface="SassoonPrimaryType" pitchFamily="2"/>
              </a:rPr>
              <a:t>Named P.E. kits should be left on their peg and will be sent home at the end of a half term to be washed, please bring a clean kit back on the first day after each holiday.</a:t>
            </a:r>
          </a:p>
          <a:p>
            <a:pPr marL="0" indent="0">
              <a:buNone/>
            </a:pPr>
            <a:r>
              <a:rPr lang="en-US" dirty="0">
                <a:latin typeface="SassoonPrimaryType" pitchFamily="2"/>
              </a:rPr>
              <a:t>The children should </a:t>
            </a:r>
            <a:r>
              <a:rPr lang="en-US" b="1" dirty="0">
                <a:latin typeface="SassoonPrimaryType" pitchFamily="2"/>
              </a:rPr>
              <a:t>NOT</a:t>
            </a:r>
            <a:r>
              <a:rPr lang="en-US" dirty="0">
                <a:latin typeface="SassoonPrimaryType" pitchFamily="2"/>
              </a:rPr>
              <a:t> bring any games, toys, trading cards </a:t>
            </a:r>
            <a:r>
              <a:rPr lang="en-US" dirty="0" err="1">
                <a:latin typeface="SassoonPrimaryType" pitchFamily="2"/>
              </a:rPr>
              <a:t>etc</a:t>
            </a:r>
            <a:r>
              <a:rPr lang="en-US" dirty="0">
                <a:latin typeface="SassoonPrimaryType" pitchFamily="2"/>
              </a:rPr>
              <a:t> from home. The school will not take responsibility for any items brought into school. </a:t>
            </a:r>
          </a:p>
          <a:p>
            <a:endParaRPr lang="en-GB" dirty="0"/>
          </a:p>
        </p:txBody>
      </p:sp>
      <p:sp>
        <p:nvSpPr>
          <p:cNvPr id="4" name="Slide Number Placeholder 3">
            <a:extLst>
              <a:ext uri="{FF2B5EF4-FFF2-40B4-BE49-F238E27FC236}">
                <a16:creationId xmlns:a16="http://schemas.microsoft.com/office/drawing/2014/main" id="{38A6B3EF-1391-8A9C-2998-FFA6579E3256}"/>
              </a:ext>
            </a:extLst>
          </p:cNvPr>
          <p:cNvSpPr>
            <a:spLocks noGrp="1"/>
          </p:cNvSpPr>
          <p:nvPr>
            <p:ph type="sldNum" sz="quarter" idx="5"/>
          </p:nvPr>
        </p:nvSpPr>
        <p:spPr/>
        <p:txBody>
          <a:bodyPr/>
          <a:lstStyle/>
          <a:p>
            <a:fld id="{169FD046-BC2C-4A32-80B1-D814CE5905CF}" type="slidenum">
              <a:rPr lang="en-GB" smtClean="0"/>
              <a:t>19</a:t>
            </a:fld>
            <a:endParaRPr lang="en-GB"/>
          </a:p>
        </p:txBody>
      </p:sp>
    </p:spTree>
    <p:extLst>
      <p:ext uri="{BB962C8B-B14F-4D97-AF65-F5344CB8AC3E}">
        <p14:creationId xmlns:p14="http://schemas.microsoft.com/office/powerpoint/2010/main" val="1315262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buFont typeface="Arial" pitchFamily="34" charset="0"/>
              <a:buNone/>
            </a:pPr>
            <a:r>
              <a:rPr lang="en-US" sz="1200" dirty="0">
                <a:solidFill>
                  <a:srgbClr val="3867D6"/>
                </a:solidFill>
                <a:latin typeface="League Spartan" panose="020B0604020202020204" charset="0"/>
              </a:rPr>
              <a:t>children will need to bring in a healthy snack (whole / pieces of fruit, vegetables or bread sticks) to eat at break time. ​</a:t>
            </a:r>
          </a:p>
          <a:p>
            <a:pPr marL="0" indent="0" fontAlgn="base">
              <a:buFont typeface="Arial" pitchFamily="34" charset="0"/>
              <a:buNone/>
            </a:pPr>
            <a:r>
              <a:rPr lang="en-US" sz="1200" dirty="0">
                <a:solidFill>
                  <a:srgbClr val="3867D6"/>
                </a:solidFill>
                <a:latin typeface="League Spartan" panose="020B0604020202020204" charset="0"/>
              </a:rPr>
              <a:t>They should have a named water bottle in school everyday. This should ideally contain still, plain water but children can have </a:t>
            </a:r>
            <a:r>
              <a:rPr lang="en-US" sz="1200" dirty="0" err="1">
                <a:solidFill>
                  <a:srgbClr val="3867D6"/>
                </a:solidFill>
                <a:latin typeface="League Spartan" panose="020B0604020202020204" charset="0"/>
              </a:rPr>
              <a:t>flavoured</a:t>
            </a:r>
            <a:r>
              <a:rPr lang="en-US" sz="1200" dirty="0">
                <a:solidFill>
                  <a:srgbClr val="3867D6"/>
                </a:solidFill>
                <a:latin typeface="League Spartan" panose="020B0604020202020204" charset="0"/>
              </a:rPr>
              <a:t> water and squash if they would prefer. ​</a:t>
            </a:r>
          </a:p>
          <a:p>
            <a:pPr marL="0" indent="0" fontAlgn="base">
              <a:buFont typeface="Arial" pitchFamily="34" charset="0"/>
              <a:buNone/>
            </a:pPr>
            <a:r>
              <a:rPr lang="en-US" sz="1200" dirty="0">
                <a:solidFill>
                  <a:srgbClr val="3867D6"/>
                </a:solidFill>
                <a:latin typeface="League Spartan" panose="020B0604020202020204" charset="0"/>
              </a:rPr>
              <a:t>Each morning, the children will be asked their school dinner option or if they are having a packed lunch. ​</a:t>
            </a:r>
          </a:p>
          <a:p>
            <a:pPr marL="0" indent="0" fontAlgn="base">
              <a:buFont typeface="Arial" pitchFamily="34" charset="0"/>
              <a:buNone/>
            </a:pPr>
            <a:r>
              <a:rPr lang="en-US" sz="1200" dirty="0">
                <a:solidFill>
                  <a:srgbClr val="3867D6"/>
                </a:solidFill>
                <a:latin typeface="League Spartan" panose="020B0604020202020204" charset="0"/>
              </a:rPr>
              <a:t>If your child is going to be late for school but will need school dinner, please let the school office know by 9:30am. </a:t>
            </a:r>
          </a:p>
          <a:p>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22</a:t>
            </a:fld>
            <a:endParaRPr lang="en-GB"/>
          </a:p>
        </p:txBody>
      </p:sp>
    </p:spTree>
    <p:extLst>
      <p:ext uri="{BB962C8B-B14F-4D97-AF65-F5344CB8AC3E}">
        <p14:creationId xmlns:p14="http://schemas.microsoft.com/office/powerpoint/2010/main" val="84124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US" sz="1200" dirty="0">
                <a:solidFill>
                  <a:srgbClr val="FCB911"/>
                </a:solidFill>
                <a:latin typeface="League Spartan" panose="020B0604020202020204" charset="0"/>
              </a:rPr>
              <a:t>Children need to attend school for at least 177 out of 190 days to meet national expectations. </a:t>
            </a:r>
          </a:p>
          <a:p>
            <a:pPr marL="0" indent="0">
              <a:buFont typeface="Arial" pitchFamily="34" charset="0"/>
              <a:buNone/>
            </a:pPr>
            <a:r>
              <a:rPr lang="en-US" sz="1200" dirty="0">
                <a:solidFill>
                  <a:srgbClr val="FCB911"/>
                </a:solidFill>
                <a:latin typeface="League Spartan" panose="020B0604020202020204" charset="0"/>
              </a:rPr>
              <a:t>We are extremely concerned for any pupil whose attendance drops below 90%. </a:t>
            </a:r>
          </a:p>
          <a:p>
            <a:pPr marL="0" indent="0">
              <a:buFont typeface="Arial" pitchFamily="34" charset="0"/>
              <a:buNone/>
            </a:pPr>
            <a:r>
              <a:rPr lang="en-US" sz="1200" dirty="0">
                <a:solidFill>
                  <a:srgbClr val="FCB911"/>
                </a:solidFill>
                <a:latin typeface="League Spartan" panose="020B0604020202020204" charset="0"/>
              </a:rPr>
              <a:t>If your child is genuinely too ill for school, please email the admin address or call and leave a message on our 24 hour answerphone as soon as possible. For safeguarding reasons, we will chase any absence we do not have a reason for. </a:t>
            </a:r>
          </a:p>
          <a:p>
            <a:pPr marL="0" indent="0">
              <a:buFont typeface="Arial" pitchFamily="34" charset="0"/>
              <a:buNone/>
            </a:pPr>
            <a:r>
              <a:rPr lang="en-US" sz="1200" dirty="0">
                <a:solidFill>
                  <a:srgbClr val="FCB911"/>
                </a:solidFill>
                <a:latin typeface="League Spartan" panose="020B0604020202020204" charset="0"/>
              </a:rPr>
              <a:t>We can only </a:t>
            </a:r>
            <a:r>
              <a:rPr lang="en-US" sz="1200" dirty="0" err="1">
                <a:solidFill>
                  <a:srgbClr val="FCB911"/>
                </a:solidFill>
                <a:latin typeface="League Spartan" panose="020B0604020202020204" charset="0"/>
              </a:rPr>
              <a:t>authorise</a:t>
            </a:r>
            <a:r>
              <a:rPr lang="en-US" sz="1200" dirty="0">
                <a:solidFill>
                  <a:srgbClr val="FCB911"/>
                </a:solidFill>
                <a:latin typeface="League Spartan" panose="020B0604020202020204" charset="0"/>
              </a:rPr>
              <a:t> term time holiday in very exceptional circumstances. Please see our absence policy on our website</a:t>
            </a:r>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23</a:t>
            </a:fld>
            <a:endParaRPr lang="en-GB"/>
          </a:p>
        </p:txBody>
      </p:sp>
    </p:spTree>
    <p:extLst>
      <p:ext uri="{BB962C8B-B14F-4D97-AF65-F5344CB8AC3E}">
        <p14:creationId xmlns:p14="http://schemas.microsoft.com/office/powerpoint/2010/main" val="3938347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GB" sz="1200" dirty="0">
                <a:solidFill>
                  <a:srgbClr val="3867D6"/>
                </a:solidFill>
                <a:latin typeface="League Spartan" panose="020B0604020202020204" charset="0"/>
              </a:rPr>
              <a:t>Visit the app store or play store and download</a:t>
            </a:r>
          </a:p>
          <a:p>
            <a:pPr marL="0" indent="0">
              <a:buFont typeface="Arial" pitchFamily="34" charset="0"/>
              <a:buNone/>
            </a:pPr>
            <a:r>
              <a:rPr lang="en-GB" sz="1200" dirty="0">
                <a:solidFill>
                  <a:srgbClr val="3867D6"/>
                </a:solidFill>
                <a:latin typeface="League Spartan" panose="020B0604020202020204" charset="0"/>
              </a:rPr>
              <a:t> the 'Arbor' app.  You can then log in with the </a:t>
            </a:r>
          </a:p>
          <a:p>
            <a:pPr marL="0" indent="0">
              <a:buFont typeface="Arial" pitchFamily="34" charset="0"/>
              <a:buNone/>
            </a:pPr>
            <a:r>
              <a:rPr lang="en-GB" sz="1200" dirty="0">
                <a:solidFill>
                  <a:srgbClr val="3867D6"/>
                </a:solidFill>
                <a:latin typeface="League Spartan" panose="020B0604020202020204" charset="0"/>
              </a:rPr>
              <a:t>details you have created and you should be all </a:t>
            </a:r>
          </a:p>
          <a:p>
            <a:pPr marL="0" indent="0">
              <a:buFont typeface="Arial" pitchFamily="34" charset="0"/>
              <a:buNone/>
            </a:pPr>
            <a:r>
              <a:rPr lang="en-GB" sz="1200" dirty="0">
                <a:solidFill>
                  <a:srgbClr val="3867D6"/>
                </a:solidFill>
                <a:latin typeface="League Spartan" panose="020B0604020202020204" charset="0"/>
              </a:rPr>
              <a:t>logged on and ready to go! </a:t>
            </a:r>
          </a:p>
          <a:p>
            <a:pPr marL="0" indent="0">
              <a:buFont typeface="Arial" pitchFamily="34" charset="0"/>
              <a:buNone/>
            </a:pPr>
            <a:r>
              <a:rPr lang="en-GB" sz="1200" dirty="0">
                <a:solidFill>
                  <a:srgbClr val="3867D6"/>
                </a:solidFill>
                <a:latin typeface="League Spartan" panose="020B0604020202020204" charset="0"/>
              </a:rPr>
              <a:t> </a:t>
            </a:r>
          </a:p>
          <a:p>
            <a:pPr marL="0" indent="0">
              <a:buFont typeface="Arial" pitchFamily="34" charset="0"/>
              <a:buNone/>
            </a:pPr>
            <a:r>
              <a:rPr lang="en-GB" sz="1200" b="1" dirty="0">
                <a:solidFill>
                  <a:srgbClr val="3867D6"/>
                </a:solidFill>
                <a:latin typeface="League Spartan" panose="020B0604020202020204" charset="0"/>
              </a:rPr>
              <a:t>You will need the app to make payments for </a:t>
            </a:r>
          </a:p>
          <a:p>
            <a:pPr marL="0" indent="0">
              <a:buFont typeface="Arial" pitchFamily="34" charset="0"/>
              <a:buNone/>
            </a:pPr>
            <a:r>
              <a:rPr lang="en-GB" sz="1200" b="1" dirty="0">
                <a:solidFill>
                  <a:srgbClr val="3867D6"/>
                </a:solidFill>
                <a:latin typeface="League Spartan" panose="020B0604020202020204" charset="0"/>
              </a:rPr>
              <a:t>Trips/Clubs/Meals and all communications will </a:t>
            </a:r>
          </a:p>
          <a:p>
            <a:pPr marL="0" indent="0">
              <a:buFont typeface="Arial" pitchFamily="34" charset="0"/>
              <a:buNone/>
            </a:pPr>
            <a:r>
              <a:rPr lang="en-GB" sz="1200" b="1" dirty="0">
                <a:solidFill>
                  <a:srgbClr val="3867D6"/>
                </a:solidFill>
                <a:latin typeface="League Spartan" panose="020B0604020202020204" charset="0"/>
              </a:rPr>
              <a:t>start to be coming through Arbor only so to make </a:t>
            </a:r>
          </a:p>
          <a:p>
            <a:pPr marL="0" indent="0">
              <a:buFont typeface="Arial" pitchFamily="34" charset="0"/>
              <a:buNone/>
            </a:pPr>
            <a:r>
              <a:rPr lang="en-GB" sz="1200" b="1" dirty="0">
                <a:solidFill>
                  <a:srgbClr val="3867D6"/>
                </a:solidFill>
                <a:latin typeface="League Spartan" panose="020B0604020202020204" charset="0"/>
              </a:rPr>
              <a:t>sure you know what is going on, please download!</a:t>
            </a:r>
          </a:p>
          <a:p>
            <a:endParaRPr lang="en-GB" dirty="0"/>
          </a:p>
        </p:txBody>
      </p:sp>
      <p:sp>
        <p:nvSpPr>
          <p:cNvPr id="4" name="Slide Number Placeholder 3"/>
          <p:cNvSpPr>
            <a:spLocks noGrp="1"/>
          </p:cNvSpPr>
          <p:nvPr>
            <p:ph type="sldNum" sz="quarter" idx="5"/>
          </p:nvPr>
        </p:nvSpPr>
        <p:spPr/>
        <p:txBody>
          <a:bodyPr/>
          <a:lstStyle/>
          <a:p>
            <a:fld id="{169FD046-BC2C-4A32-80B1-D814CE5905CF}" type="slidenum">
              <a:rPr lang="en-GB" smtClean="0"/>
              <a:t>25</a:t>
            </a:fld>
            <a:endParaRPr lang="en-GB"/>
          </a:p>
        </p:txBody>
      </p:sp>
    </p:spTree>
    <p:extLst>
      <p:ext uri="{BB962C8B-B14F-4D97-AF65-F5344CB8AC3E}">
        <p14:creationId xmlns:p14="http://schemas.microsoft.com/office/powerpoint/2010/main" val="2712517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2.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sv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4.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sv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4.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4.svg"/><Relationship Id="rId7"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6.svg"/><Relationship Id="rId4" Type="http://schemas.openxmlformats.org/officeDocument/2006/relationships/image" Target="../media/image12.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2.svg"/><Relationship Id="rId7"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20.jpeg"/><Relationship Id="rId5" Type="http://schemas.openxmlformats.org/officeDocument/2006/relationships/image" Target="../media/image4.svg"/><Relationship Id="rId10" Type="http://schemas.openxmlformats.org/officeDocument/2006/relationships/image" Target="../media/image19.jpeg"/><Relationship Id="rId4" Type="http://schemas.openxmlformats.org/officeDocument/2006/relationships/image" Target="../media/image2.png"/><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2.png"/><Relationship Id="rId4" Type="http://schemas.openxmlformats.org/officeDocument/2006/relationships/image" Target="../media/image14.sv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png"/><Relationship Id="rId7"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25.jpeg"/><Relationship Id="rId5" Type="http://schemas.openxmlformats.org/officeDocument/2006/relationships/image" Target="../media/image2.png"/><Relationship Id="rId10" Type="http://schemas.openxmlformats.org/officeDocument/2006/relationships/image" Target="../media/image6.png"/><Relationship Id="rId4" Type="http://schemas.openxmlformats.org/officeDocument/2006/relationships/image" Target="../media/image2.svg"/><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2.png"/><Relationship Id="rId4" Type="http://schemas.openxmlformats.org/officeDocument/2006/relationships/image" Target="../media/image14.sv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28.jpe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6.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3.svg"/><Relationship Id="rId7"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34.sv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4.svg"/><Relationship Id="rId7" Type="http://schemas.openxmlformats.org/officeDocument/2006/relationships/image" Target="../media/image30.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6.sv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3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6.sv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2.png"/><Relationship Id="rId4" Type="http://schemas.openxmlformats.org/officeDocument/2006/relationships/image" Target="../media/image14.svg"/></Relationships>
</file>

<file path=ppt/slides/_rels/slide1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2.png"/><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36.jpe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6.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3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2.png"/><Relationship Id="rId4" Type="http://schemas.openxmlformats.org/officeDocument/2006/relationships/image" Target="../media/image14.svg"/></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3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2.png"/><Relationship Id="rId4" Type="http://schemas.openxmlformats.org/officeDocument/2006/relationships/image" Target="../media/image14.svg"/><Relationship Id="rId9" Type="http://schemas.openxmlformats.org/officeDocument/2006/relationships/image" Target="../media/image40.jpeg"/></Relationships>
</file>

<file path=ppt/slides/_rels/slide2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2.png"/><Relationship Id="rId4" Type="http://schemas.openxmlformats.org/officeDocument/2006/relationships/image" Target="../media/image2.svg"/><Relationship Id="rId9" Type="http://schemas.openxmlformats.org/officeDocument/2006/relationships/hyperlink" Target="mailto:admin@galleyhill.herts.sch.uk"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14.svg"/><Relationship Id="rId7"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16.svg"/><Relationship Id="rId4" Type="http://schemas.openxmlformats.org/officeDocument/2006/relationships/image" Target="../media/image12.png"/><Relationship Id="rId9" Type="http://schemas.openxmlformats.org/officeDocument/2006/relationships/image" Target="../media/image42.jpeg"/></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2.png"/><Relationship Id="rId10" Type="http://schemas.openxmlformats.org/officeDocument/2006/relationships/image" Target="../media/image44.jpeg"/><Relationship Id="rId4" Type="http://schemas.openxmlformats.org/officeDocument/2006/relationships/image" Target="../media/image14.svg"/><Relationship Id="rId9" Type="http://schemas.openxmlformats.org/officeDocument/2006/relationships/image" Target="../media/image43.png"/></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dirty="0"/>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dirty="0"/>
          </a:p>
        </p:txBody>
      </p:sp>
      <p:grpSp>
        <p:nvGrpSpPr>
          <p:cNvPr id="8" name="Group 8"/>
          <p:cNvGrpSpPr/>
          <p:nvPr/>
        </p:nvGrpSpPr>
        <p:grpSpPr>
          <a:xfrm>
            <a:off x="-210752" y="6846414"/>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dirty="0"/>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dirty="0"/>
            </a:p>
          </p:txBody>
        </p:sp>
      </p:grpSp>
      <p:sp>
        <p:nvSpPr>
          <p:cNvPr id="13" name="TextBox 13"/>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dirty="0">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dirty="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3867D6"/>
                </a:solidFill>
                <a:latin typeface="Montserrat Bold"/>
                <a:ea typeface="Montserrat Bold"/>
                <a:cs typeface="Montserrat Bold"/>
                <a:sym typeface="Montserrat Bold"/>
              </a:rPr>
              <a:t>Resilient, Curious, High Aspirations, Persevere</a:t>
            </a:r>
          </a:p>
        </p:txBody>
      </p:sp>
      <p:pic>
        <p:nvPicPr>
          <p:cNvPr id="18" name="Picture 17">
            <a:extLst>
              <a:ext uri="{FF2B5EF4-FFF2-40B4-BE49-F238E27FC236}">
                <a16:creationId xmlns:a16="http://schemas.microsoft.com/office/drawing/2014/main" id="{F1D6BB08-D7BA-E909-AA4E-B9BF30BF78BD}"/>
              </a:ext>
            </a:extLst>
          </p:cNvPr>
          <p:cNvPicPr>
            <a:picLocks noChangeAspect="1"/>
          </p:cNvPicPr>
          <p:nvPr/>
        </p:nvPicPr>
        <p:blipFill>
          <a:blip r:embed="rId6"/>
          <a:srcRect t="1482" b="35189"/>
          <a:stretch>
            <a:fillRect/>
          </a:stretch>
        </p:blipFill>
        <p:spPr>
          <a:xfrm>
            <a:off x="393700" y="91372"/>
            <a:ext cx="5098221" cy="2282806"/>
          </a:xfrm>
          <a:prstGeom prst="rect">
            <a:avLst/>
          </a:prstGeom>
        </p:spPr>
      </p:pic>
      <p:sp>
        <p:nvSpPr>
          <p:cNvPr id="21" name="TextBox 20">
            <a:extLst>
              <a:ext uri="{FF2B5EF4-FFF2-40B4-BE49-F238E27FC236}">
                <a16:creationId xmlns:a16="http://schemas.microsoft.com/office/drawing/2014/main" id="{49D2770F-C050-4D8A-70E2-4F1311506A82}"/>
              </a:ext>
            </a:extLst>
          </p:cNvPr>
          <p:cNvSpPr txBox="1"/>
          <p:nvPr/>
        </p:nvSpPr>
        <p:spPr>
          <a:xfrm>
            <a:off x="546100" y="3244850"/>
            <a:ext cx="5257800" cy="2585323"/>
          </a:xfrm>
          <a:prstGeom prst="rect">
            <a:avLst/>
          </a:prstGeom>
          <a:noFill/>
        </p:spPr>
        <p:txBody>
          <a:bodyPr wrap="square" rtlCol="0">
            <a:spAutoFit/>
          </a:bodyPr>
          <a:lstStyle/>
          <a:p>
            <a:pPr algn="ctr"/>
            <a:r>
              <a:rPr lang="en-GB" sz="5400" dirty="0">
                <a:solidFill>
                  <a:srgbClr val="FCB911"/>
                </a:solidFill>
                <a:latin typeface="League Spartan" panose="020B0604020202020204" charset="0"/>
              </a:rPr>
              <a:t>Welcome </a:t>
            </a:r>
          </a:p>
          <a:p>
            <a:pPr algn="ctr"/>
            <a:r>
              <a:rPr lang="en-GB" sz="5400" dirty="0">
                <a:solidFill>
                  <a:srgbClr val="FCB911"/>
                </a:solidFill>
                <a:latin typeface="League Spartan" panose="020B0604020202020204" charset="0"/>
              </a:rPr>
              <a:t>to </a:t>
            </a:r>
          </a:p>
          <a:p>
            <a:pPr algn="ctr"/>
            <a:r>
              <a:rPr lang="en-GB" sz="5400" dirty="0">
                <a:solidFill>
                  <a:srgbClr val="FCB911"/>
                </a:solidFill>
                <a:latin typeface="League Spartan" panose="020B0604020202020204" charset="0"/>
              </a:rPr>
              <a:t>Year 4  </a:t>
            </a:r>
          </a:p>
        </p:txBody>
      </p:sp>
      <p:grpSp>
        <p:nvGrpSpPr>
          <p:cNvPr id="4" name="Group 11">
            <a:extLst>
              <a:ext uri="{FF2B5EF4-FFF2-40B4-BE49-F238E27FC236}">
                <a16:creationId xmlns:a16="http://schemas.microsoft.com/office/drawing/2014/main" id="{F3529E93-085A-E48D-202C-B68BF2B21C3B}"/>
              </a:ext>
            </a:extLst>
          </p:cNvPr>
          <p:cNvGrpSpPr/>
          <p:nvPr/>
        </p:nvGrpSpPr>
        <p:grpSpPr>
          <a:xfrm>
            <a:off x="5719993" y="0"/>
            <a:ext cx="4972007" cy="5009203"/>
            <a:chOff x="0" y="0"/>
            <a:chExt cx="711775" cy="717100"/>
          </a:xfrm>
        </p:grpSpPr>
        <p:sp>
          <p:nvSpPr>
            <p:cNvPr id="7" name="Freeform 12">
              <a:extLst>
                <a:ext uri="{FF2B5EF4-FFF2-40B4-BE49-F238E27FC236}">
                  <a16:creationId xmlns:a16="http://schemas.microsoft.com/office/drawing/2014/main" id="{3B470E36-D9A8-E5CA-C6AF-CA5185AE590A}"/>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15250" r="-35931"/>
              </a:stretch>
            </a:blipFill>
            <a:ln w="104775" cap="sq">
              <a:solidFill>
                <a:srgbClr val="FCB911"/>
              </a:solidFill>
              <a:prstDash val="solid"/>
              <a:miter/>
            </a:ln>
          </p:spPr>
          <p:txBody>
            <a:bodyPr/>
            <a:lstStyle/>
            <a:p>
              <a:endParaRPr lang="en-GB" dirty="0"/>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2" name="Group 2"/>
          <p:cNvGrpSpPr/>
          <p:nvPr/>
        </p:nvGrpSpPr>
        <p:grpSpPr>
          <a:xfrm>
            <a:off x="0" y="84830"/>
            <a:ext cx="1184868" cy="1074511"/>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dirty="0"/>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dirty="0"/>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dirty="0"/>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grpSp>
        <p:nvGrpSpPr>
          <p:cNvPr id="8" name="Group 8"/>
          <p:cNvGrpSpPr/>
          <p:nvPr/>
        </p:nvGrpSpPr>
        <p:grpSpPr>
          <a:xfrm>
            <a:off x="-226241" y="6817883"/>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dirty="0"/>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dirty="0"/>
            </a:p>
          </p:txBody>
        </p:sp>
      </p:grpSp>
      <p:grpSp>
        <p:nvGrpSpPr>
          <p:cNvPr id="11" name="Group 11"/>
          <p:cNvGrpSpPr/>
          <p:nvPr/>
        </p:nvGrpSpPr>
        <p:grpSpPr>
          <a:xfrm>
            <a:off x="6489700" y="44447"/>
            <a:ext cx="4202300" cy="3906474"/>
            <a:chOff x="0" y="8159"/>
            <a:chExt cx="711775" cy="717100"/>
          </a:xfrm>
        </p:grpSpPr>
        <p:sp>
          <p:nvSpPr>
            <p:cNvPr id="12" name="Freeform 12"/>
            <p:cNvSpPr/>
            <p:nvPr/>
          </p:nvSpPr>
          <p:spPr>
            <a:xfrm>
              <a:off x="0" y="8159"/>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16171" b="-16171"/>
              </a:stretch>
            </a:blipFill>
            <a:ln w="104775" cap="sq">
              <a:solidFill>
                <a:srgbClr val="3867D6"/>
              </a:solidFill>
              <a:prstDash val="solid"/>
              <a:miter/>
            </a:ln>
          </p:spPr>
          <p:txBody>
            <a:bodyPr/>
            <a:lstStyle/>
            <a:p>
              <a:endParaRPr lang="en-GB" dirty="0"/>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dirty="0">
                <a:solidFill>
                  <a:srgbClr val="0551BC"/>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dirty="0">
                <a:solidFill>
                  <a:srgbClr val="0551BC"/>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FCB911"/>
                </a:solidFill>
                <a:latin typeface="Montserrat Bold"/>
                <a:ea typeface="Montserrat Bold"/>
                <a:cs typeface="Montserrat Bold"/>
                <a:sym typeface="Montserrat Bold"/>
              </a:rPr>
              <a:t>Resilient, Curious, High Aspirations, Persevere</a:t>
            </a:r>
          </a:p>
        </p:txBody>
      </p:sp>
      <p:sp>
        <p:nvSpPr>
          <p:cNvPr id="18" name="Title 6">
            <a:extLst>
              <a:ext uri="{FF2B5EF4-FFF2-40B4-BE49-F238E27FC236}">
                <a16:creationId xmlns:a16="http://schemas.microsoft.com/office/drawing/2014/main" id="{873D0DB3-1412-CB1E-EF89-286FEDBAF819}"/>
              </a:ext>
            </a:extLst>
          </p:cNvPr>
          <p:cNvSpPr txBox="1">
            <a:spLocks/>
          </p:cNvSpPr>
          <p:nvPr/>
        </p:nvSpPr>
        <p:spPr>
          <a:xfrm>
            <a:off x="2670421" y="817815"/>
            <a:ext cx="3419841" cy="755735"/>
          </a:xfrm>
          <a:prstGeom prst="rect">
            <a:avLst/>
          </a:prstGeom>
        </p:spPr>
        <p:txBody>
          <a:bodyPr vert="horz" lIns="91440" tIns="45720" rIns="91440" bIns="45720" rtlCol="0" anchor="ctr">
            <a:normAutofit fontScale="4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6700" dirty="0">
                <a:solidFill>
                  <a:srgbClr val="3867D6"/>
                </a:solidFill>
                <a:latin typeface="League Spartan" panose="020B0604020202020204" charset="0"/>
              </a:rPr>
              <a:t>Team Opal</a:t>
            </a:r>
            <a:r>
              <a:rPr lang="en-US" sz="4737" dirty="0">
                <a:solidFill>
                  <a:srgbClr val="3867D6"/>
                </a:solidFill>
                <a:latin typeface="League Spartan" panose="020B0604020202020204" charset="0"/>
              </a:rPr>
              <a:t>		</a:t>
            </a:r>
            <a:endParaRPr lang="en-US" sz="5263" dirty="0">
              <a:solidFill>
                <a:srgbClr val="3867D6"/>
              </a:solidFill>
              <a:latin typeface="League Spartan" panose="020B0604020202020204" charset="0"/>
            </a:endParaRPr>
          </a:p>
        </p:txBody>
      </p:sp>
      <p:sp>
        <p:nvSpPr>
          <p:cNvPr id="19" name="Text Placeholder 9">
            <a:extLst>
              <a:ext uri="{FF2B5EF4-FFF2-40B4-BE49-F238E27FC236}">
                <a16:creationId xmlns:a16="http://schemas.microsoft.com/office/drawing/2014/main" id="{A23633B1-1FCC-0C78-F7D8-1B72D57E1607}"/>
              </a:ext>
            </a:extLst>
          </p:cNvPr>
          <p:cNvSpPr txBox="1">
            <a:spLocks/>
          </p:cNvSpPr>
          <p:nvPr/>
        </p:nvSpPr>
        <p:spPr>
          <a:xfrm>
            <a:off x="-29168" y="1346695"/>
            <a:ext cx="6245101" cy="162501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500" dirty="0">
                <a:solidFill>
                  <a:srgbClr val="3867D6"/>
                </a:solidFill>
                <a:latin typeface="League Spartan" panose="020B0604020202020204" charset="0"/>
              </a:rPr>
              <a:t>Class Teachers: </a:t>
            </a:r>
            <a:r>
              <a:rPr lang="en-US" sz="2500" dirty="0" err="1">
                <a:solidFill>
                  <a:srgbClr val="3867D6"/>
                </a:solidFill>
                <a:latin typeface="League Spartan" panose="020B0604020202020204" charset="0"/>
              </a:rPr>
              <a:t>Mrs</a:t>
            </a:r>
            <a:r>
              <a:rPr lang="en-US" sz="2500" dirty="0">
                <a:solidFill>
                  <a:srgbClr val="3867D6"/>
                </a:solidFill>
                <a:latin typeface="League Spartan" panose="020B0604020202020204" charset="0"/>
              </a:rPr>
              <a:t> Birtchnell (M-W)/</a:t>
            </a:r>
            <a:r>
              <a:rPr lang="en-US" sz="2500" dirty="0" err="1">
                <a:solidFill>
                  <a:srgbClr val="3867D6"/>
                </a:solidFill>
                <a:latin typeface="League Spartan" panose="020B0604020202020204" charset="0"/>
              </a:rPr>
              <a:t>Mrs</a:t>
            </a:r>
            <a:r>
              <a:rPr lang="en-US" sz="2500" dirty="0">
                <a:solidFill>
                  <a:srgbClr val="3867D6"/>
                </a:solidFill>
                <a:latin typeface="League Spartan" panose="020B0604020202020204" charset="0"/>
              </a:rPr>
              <a:t> Higgs (Th-Fr)</a:t>
            </a:r>
          </a:p>
          <a:p>
            <a:pPr marL="0" indent="0">
              <a:buFont typeface="Arial" pitchFamily="34" charset="0"/>
              <a:buNone/>
            </a:pPr>
            <a:r>
              <a:rPr lang="en-US" sz="2500" dirty="0">
                <a:solidFill>
                  <a:srgbClr val="3867D6"/>
                </a:solidFill>
                <a:latin typeface="League Spartan" panose="020B0604020202020204" charset="0"/>
              </a:rPr>
              <a:t>Teaching Assistants:  </a:t>
            </a:r>
            <a:r>
              <a:rPr lang="en-US" sz="2500" dirty="0" err="1">
                <a:solidFill>
                  <a:srgbClr val="3867D6"/>
                </a:solidFill>
                <a:latin typeface="League Spartan" panose="020B0604020202020204" charset="0"/>
              </a:rPr>
              <a:t>Mrs</a:t>
            </a:r>
            <a:r>
              <a:rPr lang="en-US" sz="2500" dirty="0">
                <a:solidFill>
                  <a:srgbClr val="3867D6"/>
                </a:solidFill>
                <a:latin typeface="League Spartan" panose="020B0604020202020204" charset="0"/>
              </a:rPr>
              <a:t> Orton (M-W)/ </a:t>
            </a:r>
            <a:r>
              <a:rPr lang="en-US" sz="2500" dirty="0" err="1">
                <a:solidFill>
                  <a:srgbClr val="3867D6"/>
                </a:solidFill>
                <a:latin typeface="League Spartan" panose="020B0604020202020204" charset="0"/>
              </a:rPr>
              <a:t>Mrs</a:t>
            </a:r>
            <a:r>
              <a:rPr lang="en-US" sz="2500" dirty="0">
                <a:solidFill>
                  <a:srgbClr val="3867D6"/>
                </a:solidFill>
                <a:latin typeface="League Spartan" panose="020B0604020202020204" charset="0"/>
              </a:rPr>
              <a:t> Axtell (W-Fri)</a:t>
            </a:r>
          </a:p>
          <a:p>
            <a:pPr marL="0" indent="0">
              <a:buFont typeface="Arial" pitchFamily="34" charset="0"/>
              <a:buNone/>
            </a:pPr>
            <a:endParaRPr lang="en-US" sz="2500" dirty="0">
              <a:solidFill>
                <a:srgbClr val="3867D6"/>
              </a:solidFill>
              <a:latin typeface="League Spartan" panose="020B0604020202020204" charset="0"/>
            </a:endParaRPr>
          </a:p>
          <a:p>
            <a:pPr marL="0" indent="0">
              <a:buFont typeface="Arial" pitchFamily="34" charset="0"/>
              <a:buNone/>
            </a:pPr>
            <a:endParaRPr lang="en-US" sz="2500" dirty="0">
              <a:solidFill>
                <a:srgbClr val="3867D6"/>
              </a:solidFill>
              <a:latin typeface="League Spartan" panose="020B0604020202020204" charset="0"/>
            </a:endParaRPr>
          </a:p>
          <a:p>
            <a:pPr marL="0" indent="0">
              <a:buFont typeface="Arial" pitchFamily="34" charset="0"/>
              <a:buNone/>
            </a:pPr>
            <a:endParaRPr lang="en-US" sz="2500" dirty="0">
              <a:solidFill>
                <a:srgbClr val="3867D6"/>
              </a:solidFill>
              <a:latin typeface="League Spartan" panose="020B0604020202020204" charset="0"/>
            </a:endParaRPr>
          </a:p>
          <a:p>
            <a:pPr marL="0" indent="0">
              <a:buFont typeface="Arial" pitchFamily="34" charset="0"/>
              <a:buNone/>
            </a:pPr>
            <a:r>
              <a:rPr lang="en-US" sz="2500" dirty="0">
                <a:solidFill>
                  <a:srgbClr val="3867D6"/>
                </a:solidFill>
                <a:latin typeface="League Spartan" panose="020B0604020202020204" charset="0"/>
              </a:rPr>
              <a:t>		</a:t>
            </a:r>
          </a:p>
          <a:p>
            <a:pPr marL="0" indent="0" algn="ctr">
              <a:buFont typeface="Arial" pitchFamily="34" charset="0"/>
              <a:buNone/>
            </a:pPr>
            <a:endParaRPr lang="en-US" sz="2500" b="1" u="sng" dirty="0">
              <a:solidFill>
                <a:srgbClr val="3867D6"/>
              </a:solidFill>
              <a:latin typeface="League Spartan" panose="020B0604020202020204" charset="0"/>
            </a:endParaRPr>
          </a:p>
        </p:txBody>
      </p:sp>
      <p:sp>
        <p:nvSpPr>
          <p:cNvPr id="16" name="Text Placeholder 9">
            <a:extLst>
              <a:ext uri="{FF2B5EF4-FFF2-40B4-BE49-F238E27FC236}">
                <a16:creationId xmlns:a16="http://schemas.microsoft.com/office/drawing/2014/main" id="{6D760B21-D00F-8C04-37BD-4E9FF168B7DD}"/>
              </a:ext>
            </a:extLst>
          </p:cNvPr>
          <p:cNvSpPr txBox="1">
            <a:spLocks/>
          </p:cNvSpPr>
          <p:nvPr/>
        </p:nvSpPr>
        <p:spPr>
          <a:xfrm>
            <a:off x="119416" y="3906474"/>
            <a:ext cx="6903684" cy="1468783"/>
          </a:xfrm>
          <a:prstGeom prst="rect">
            <a:avLst/>
          </a:prstGeom>
        </p:spPr>
        <p:txBody>
          <a:bodyPr vert="horz" lIns="91440" tIns="45720" rIns="91440" bIns="45720" rtlCol="0">
            <a:normAutofit fontScale="2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0000" dirty="0">
                <a:solidFill>
                  <a:srgbClr val="3867D6"/>
                </a:solidFill>
                <a:latin typeface="League Spartan" panose="020B0604020202020204" charset="0"/>
              </a:rPr>
              <a:t>Class Teacher: </a:t>
            </a:r>
            <a:r>
              <a:rPr lang="en-US" sz="10000" dirty="0" err="1">
                <a:solidFill>
                  <a:srgbClr val="3867D6"/>
                </a:solidFill>
                <a:latin typeface="League Spartan" panose="020B0604020202020204" charset="0"/>
              </a:rPr>
              <a:t>Mrs</a:t>
            </a:r>
            <a:r>
              <a:rPr lang="en-US" sz="10000" dirty="0">
                <a:solidFill>
                  <a:srgbClr val="3867D6"/>
                </a:solidFill>
                <a:latin typeface="League Spartan" panose="020B0604020202020204" charset="0"/>
              </a:rPr>
              <a:t> Larner (M-T)/</a:t>
            </a:r>
            <a:r>
              <a:rPr lang="en-US" sz="10000" dirty="0" err="1">
                <a:solidFill>
                  <a:srgbClr val="3867D6"/>
                </a:solidFill>
                <a:latin typeface="League Spartan" panose="020B0604020202020204" charset="0"/>
              </a:rPr>
              <a:t>Mrs</a:t>
            </a:r>
            <a:r>
              <a:rPr lang="en-US" sz="10000" dirty="0">
                <a:solidFill>
                  <a:srgbClr val="3867D6"/>
                </a:solidFill>
                <a:latin typeface="League Spartan" panose="020B0604020202020204" charset="0"/>
              </a:rPr>
              <a:t> Ewer (Tu-Fri)</a:t>
            </a:r>
          </a:p>
          <a:p>
            <a:pPr marL="0" indent="0">
              <a:buFont typeface="Arial" pitchFamily="34" charset="0"/>
              <a:buNone/>
            </a:pPr>
            <a:r>
              <a:rPr lang="en-US" sz="10000" dirty="0">
                <a:solidFill>
                  <a:srgbClr val="3867D6"/>
                </a:solidFill>
                <a:latin typeface="League Spartan" panose="020B0604020202020204" charset="0"/>
              </a:rPr>
              <a:t>Teaching Assistant:  </a:t>
            </a:r>
            <a:r>
              <a:rPr lang="en-US" sz="10000" dirty="0" err="1">
                <a:solidFill>
                  <a:srgbClr val="3867D6"/>
                </a:solidFill>
                <a:latin typeface="League Spartan" panose="020B0604020202020204" charset="0"/>
              </a:rPr>
              <a:t>Mrs</a:t>
            </a:r>
            <a:r>
              <a:rPr lang="en-US" sz="10000" dirty="0">
                <a:solidFill>
                  <a:srgbClr val="3867D6"/>
                </a:solidFill>
                <a:latin typeface="League Spartan" panose="020B0604020202020204" charset="0"/>
              </a:rPr>
              <a:t> Reardon</a:t>
            </a:r>
          </a:p>
          <a:p>
            <a:pPr marL="0" indent="0">
              <a:buFont typeface="Arial" pitchFamily="34" charset="0"/>
              <a:buNone/>
            </a:pPr>
            <a:endParaRPr lang="en-US" sz="10000" dirty="0">
              <a:solidFill>
                <a:srgbClr val="3867D6"/>
              </a:solidFill>
              <a:latin typeface="League Spartan" panose="020B0604020202020204" charset="0"/>
            </a:endParaRPr>
          </a:p>
          <a:p>
            <a:pPr marL="0" indent="0">
              <a:buFont typeface="Arial" pitchFamily="34" charset="0"/>
              <a:buNone/>
            </a:pPr>
            <a:endParaRPr lang="en-US" sz="10000" dirty="0">
              <a:solidFill>
                <a:srgbClr val="3867D6"/>
              </a:solidFill>
              <a:latin typeface="League Spartan" panose="020B0604020202020204" charset="0"/>
            </a:endParaRPr>
          </a:p>
          <a:p>
            <a:pPr marL="0" indent="0">
              <a:buFont typeface="Arial" pitchFamily="34" charset="0"/>
              <a:buNone/>
            </a:pPr>
            <a:endParaRPr lang="en-US" sz="10000" dirty="0">
              <a:solidFill>
                <a:srgbClr val="3867D6"/>
              </a:solidFill>
              <a:latin typeface="League Spartan" panose="020B0604020202020204" charset="0"/>
            </a:endParaRPr>
          </a:p>
          <a:p>
            <a:pPr marL="0" indent="0">
              <a:buFont typeface="Arial" pitchFamily="34" charset="0"/>
              <a:buNone/>
            </a:pPr>
            <a:r>
              <a:rPr lang="en-US" sz="10000" dirty="0">
                <a:solidFill>
                  <a:srgbClr val="3867D6"/>
                </a:solidFill>
                <a:latin typeface="League Spartan" panose="020B0604020202020204" charset="0"/>
              </a:rPr>
              <a:t>Phase Leader: Miss Featherstone</a:t>
            </a:r>
          </a:p>
          <a:p>
            <a:pPr marL="0" indent="0">
              <a:buFont typeface="Arial" pitchFamily="34" charset="0"/>
              <a:buNone/>
            </a:pPr>
            <a:endParaRPr lang="en-US" sz="2456" dirty="0">
              <a:solidFill>
                <a:srgbClr val="3867D6"/>
              </a:solidFill>
              <a:latin typeface="League Spartan" panose="020B0604020202020204" charset="0"/>
            </a:endParaRPr>
          </a:p>
          <a:p>
            <a:pPr marL="0" indent="0">
              <a:buFont typeface="Arial" pitchFamily="34" charset="0"/>
              <a:buNone/>
            </a:pPr>
            <a:endParaRPr lang="en-US" sz="2456" dirty="0">
              <a:solidFill>
                <a:srgbClr val="3867D6"/>
              </a:solidFill>
              <a:latin typeface="League Spartan" panose="020B0604020202020204" charset="0"/>
            </a:endParaRPr>
          </a:p>
          <a:p>
            <a:pPr marL="0" indent="0">
              <a:buFont typeface="Arial" pitchFamily="34" charset="0"/>
              <a:buNone/>
            </a:pPr>
            <a:r>
              <a:rPr lang="en-US" dirty="0">
                <a:solidFill>
                  <a:srgbClr val="3867D6"/>
                </a:solidFill>
                <a:latin typeface="League Spartan" panose="020B0604020202020204" charset="0"/>
              </a:rPr>
              <a:t>		</a:t>
            </a:r>
          </a:p>
          <a:p>
            <a:pPr marL="0" indent="0" algn="ctr">
              <a:buFont typeface="Arial" pitchFamily="34" charset="0"/>
              <a:buNone/>
            </a:pPr>
            <a:endParaRPr lang="en-US" sz="2456" b="1" u="sng" dirty="0">
              <a:solidFill>
                <a:srgbClr val="3867D6"/>
              </a:solidFill>
              <a:latin typeface="League Spartan" panose="020B0604020202020204" charset="0"/>
            </a:endParaRPr>
          </a:p>
        </p:txBody>
      </p:sp>
      <p:sp>
        <p:nvSpPr>
          <p:cNvPr id="17" name="Title 6">
            <a:extLst>
              <a:ext uri="{FF2B5EF4-FFF2-40B4-BE49-F238E27FC236}">
                <a16:creationId xmlns:a16="http://schemas.microsoft.com/office/drawing/2014/main" id="{24F57C9A-3FDE-B2A9-A186-085153F28BCF}"/>
              </a:ext>
            </a:extLst>
          </p:cNvPr>
          <p:cNvSpPr txBox="1">
            <a:spLocks/>
          </p:cNvSpPr>
          <p:nvPr/>
        </p:nvSpPr>
        <p:spPr>
          <a:xfrm>
            <a:off x="2597159" y="3099934"/>
            <a:ext cx="3618774" cy="696969"/>
          </a:xfrm>
          <a:prstGeom prst="rect">
            <a:avLst/>
          </a:prstGeom>
        </p:spPr>
        <p:txBody>
          <a:bodyPr vert="horz" lIns="91440" tIns="45720" rIns="91440" bIns="45720" rtlCol="0" anchor="ctr">
            <a:normAutofit fontScale="3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9200" dirty="0">
                <a:solidFill>
                  <a:srgbClr val="3867D6"/>
                </a:solidFill>
                <a:latin typeface="League Spartan" panose="020B0604020202020204" charset="0"/>
              </a:rPr>
              <a:t>Team Coral</a:t>
            </a:r>
            <a:r>
              <a:rPr lang="en-US" sz="4737" dirty="0">
                <a:solidFill>
                  <a:srgbClr val="3867D6"/>
                </a:solidFill>
                <a:latin typeface="League Spartan" panose="020B0604020202020204" charset="0"/>
              </a:rPr>
              <a:t>	</a:t>
            </a:r>
            <a:endParaRPr lang="en-US" sz="5263" dirty="0">
              <a:solidFill>
                <a:srgbClr val="3867D6"/>
              </a:solidFill>
              <a:latin typeface="League Spartan" panose="020B0604020202020204" charset="0"/>
            </a:endParaRPr>
          </a:p>
        </p:txBody>
      </p:sp>
      <p:sp>
        <p:nvSpPr>
          <p:cNvPr id="21" name="Freeform 7">
            <a:extLst>
              <a:ext uri="{FF2B5EF4-FFF2-40B4-BE49-F238E27FC236}">
                <a16:creationId xmlns:a16="http://schemas.microsoft.com/office/drawing/2014/main" id="{3A8E40BE-450C-0059-6F9A-2A7AD93C7811}"/>
              </a:ext>
            </a:extLst>
          </p:cNvPr>
          <p:cNvSpPr/>
          <p:nvPr/>
        </p:nvSpPr>
        <p:spPr>
          <a:xfrm>
            <a:off x="-29168" y="51846"/>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8" name="Group 8"/>
          <p:cNvGrpSpPr/>
          <p:nvPr/>
        </p:nvGrpSpPr>
        <p:grpSpPr>
          <a:xfrm>
            <a:off x="-444499" y="6804000"/>
            <a:ext cx="11582400"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593305" y="42096"/>
            <a:ext cx="4046554" cy="3906474"/>
            <a:chOff x="0" y="0"/>
            <a:chExt cx="711775" cy="717100"/>
          </a:xfrm>
        </p:grpSpPr>
        <p:sp>
          <p:nvSpPr>
            <p:cNvPr id="12" name="Freeform 12"/>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24443" b="-24443"/>
              </a:stretch>
            </a:blipFill>
            <a:ln w="104775" cap="sq">
              <a:solidFill>
                <a:srgbClr val="FCB911"/>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20" name="TextBox 19">
            <a:extLst>
              <a:ext uri="{FF2B5EF4-FFF2-40B4-BE49-F238E27FC236}">
                <a16:creationId xmlns:a16="http://schemas.microsoft.com/office/drawing/2014/main" id="{5D7B7896-F9CC-1EFA-81ED-8A902A138F7F}"/>
              </a:ext>
            </a:extLst>
          </p:cNvPr>
          <p:cNvSpPr txBox="1"/>
          <p:nvPr/>
        </p:nvSpPr>
        <p:spPr>
          <a:xfrm>
            <a:off x="2446774" y="3593514"/>
            <a:ext cx="5576834" cy="369332"/>
          </a:xfrm>
          <a:prstGeom prst="rect">
            <a:avLst/>
          </a:prstGeom>
          <a:noFill/>
        </p:spPr>
        <p:txBody>
          <a:bodyPr wrap="square">
            <a:spAutoFit/>
          </a:bodyPr>
          <a:lstStyle/>
          <a:p>
            <a:endParaRPr lang="en-GB" dirty="0"/>
          </a:p>
        </p:txBody>
      </p:sp>
      <p:sp>
        <p:nvSpPr>
          <p:cNvPr id="22" name="TextBox 21">
            <a:extLst>
              <a:ext uri="{FF2B5EF4-FFF2-40B4-BE49-F238E27FC236}">
                <a16:creationId xmlns:a16="http://schemas.microsoft.com/office/drawing/2014/main" id="{7C7FD209-416C-A7D6-3E9D-E9B8EC60B750}"/>
              </a:ext>
            </a:extLst>
          </p:cNvPr>
          <p:cNvSpPr txBox="1"/>
          <p:nvPr/>
        </p:nvSpPr>
        <p:spPr>
          <a:xfrm>
            <a:off x="2446774" y="3593514"/>
            <a:ext cx="5576834" cy="369332"/>
          </a:xfrm>
          <a:prstGeom prst="rect">
            <a:avLst/>
          </a:prstGeom>
          <a:noFill/>
        </p:spPr>
        <p:txBody>
          <a:bodyPr wrap="square">
            <a:spAutoFit/>
          </a:bodyPr>
          <a:lstStyle/>
          <a:p>
            <a:endParaRPr lang="en-GB" dirty="0"/>
          </a:p>
        </p:txBody>
      </p:sp>
      <p:sp>
        <p:nvSpPr>
          <p:cNvPr id="26" name="TextBox 25">
            <a:extLst>
              <a:ext uri="{FF2B5EF4-FFF2-40B4-BE49-F238E27FC236}">
                <a16:creationId xmlns:a16="http://schemas.microsoft.com/office/drawing/2014/main" id="{8BBEA78A-3D9F-EF8E-C4FD-9F8F2A1DDE2A}"/>
              </a:ext>
            </a:extLst>
          </p:cNvPr>
          <p:cNvSpPr txBox="1"/>
          <p:nvPr/>
        </p:nvSpPr>
        <p:spPr>
          <a:xfrm>
            <a:off x="2446774" y="3593514"/>
            <a:ext cx="5576834" cy="369332"/>
          </a:xfrm>
          <a:prstGeom prst="rect">
            <a:avLst/>
          </a:prstGeom>
          <a:noFill/>
        </p:spPr>
        <p:txBody>
          <a:bodyPr wrap="square">
            <a:spAutoFit/>
          </a:bodyPr>
          <a:lstStyle/>
          <a:p>
            <a:endParaRPr lang="en-GB" dirty="0"/>
          </a:p>
        </p:txBody>
      </p:sp>
      <p:sp>
        <p:nvSpPr>
          <p:cNvPr id="27" name="Rectangle 1">
            <a:extLst>
              <a:ext uri="{FF2B5EF4-FFF2-40B4-BE49-F238E27FC236}">
                <a16:creationId xmlns:a16="http://schemas.microsoft.com/office/drawing/2014/main" id="{3866865B-A2DC-8EC3-D573-E7F494908010}"/>
              </a:ext>
            </a:extLst>
          </p:cNvPr>
          <p:cNvSpPr>
            <a:spLocks noChangeArrowheads="1"/>
          </p:cNvSpPr>
          <p:nvPr/>
        </p:nvSpPr>
        <p:spPr bwMode="auto">
          <a:xfrm>
            <a:off x="0" y="0"/>
            <a:ext cx="10693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2" name="TextBox 31">
            <a:extLst>
              <a:ext uri="{FF2B5EF4-FFF2-40B4-BE49-F238E27FC236}">
                <a16:creationId xmlns:a16="http://schemas.microsoft.com/office/drawing/2014/main" id="{D15B42CC-293A-871E-9CDA-CAA765BC455F}"/>
              </a:ext>
            </a:extLst>
          </p:cNvPr>
          <p:cNvSpPr txBox="1"/>
          <p:nvPr/>
        </p:nvSpPr>
        <p:spPr>
          <a:xfrm>
            <a:off x="590652" y="897913"/>
            <a:ext cx="6284821" cy="1754326"/>
          </a:xfrm>
          <a:prstGeom prst="rect">
            <a:avLst/>
          </a:prstGeom>
          <a:noFill/>
        </p:spPr>
        <p:txBody>
          <a:bodyPr wrap="square" rtlCol="0">
            <a:spAutoFit/>
          </a:bodyPr>
          <a:lstStyle/>
          <a:p>
            <a:pPr algn="ctr"/>
            <a:r>
              <a:rPr lang="en-GB" sz="5400" dirty="0">
                <a:solidFill>
                  <a:srgbClr val="FCB911"/>
                </a:solidFill>
                <a:latin typeface="League Spartan" panose="020B0604020202020204" charset="0"/>
              </a:rPr>
              <a:t>The Galley Hill Vision</a:t>
            </a:r>
          </a:p>
        </p:txBody>
      </p:sp>
      <p:sp>
        <p:nvSpPr>
          <p:cNvPr id="33" name="TextBox 32">
            <a:extLst>
              <a:ext uri="{FF2B5EF4-FFF2-40B4-BE49-F238E27FC236}">
                <a16:creationId xmlns:a16="http://schemas.microsoft.com/office/drawing/2014/main" id="{467A5734-592E-182E-10D9-4035206F53FC}"/>
              </a:ext>
            </a:extLst>
          </p:cNvPr>
          <p:cNvSpPr txBox="1"/>
          <p:nvPr/>
        </p:nvSpPr>
        <p:spPr>
          <a:xfrm>
            <a:off x="0" y="2603867"/>
            <a:ext cx="6284821" cy="3539430"/>
          </a:xfrm>
          <a:prstGeom prst="rect">
            <a:avLst/>
          </a:prstGeom>
          <a:noFill/>
        </p:spPr>
        <p:txBody>
          <a:bodyPr wrap="square" rtlCol="0">
            <a:spAutoFit/>
          </a:bodyPr>
          <a:lstStyle/>
          <a:p>
            <a:pPr algn="ctr"/>
            <a:r>
              <a:rPr lang="en-GB" sz="2800" dirty="0">
                <a:solidFill>
                  <a:srgbClr val="FCB911"/>
                </a:solidFill>
                <a:latin typeface="League Spartan" panose="020B0604020202020204" charset="0"/>
              </a:rPr>
              <a:t>Our vision is to develop </a:t>
            </a:r>
          </a:p>
          <a:p>
            <a:pPr algn="ctr"/>
            <a:r>
              <a:rPr lang="en-GB" sz="2800" dirty="0">
                <a:solidFill>
                  <a:srgbClr val="FCB911"/>
                </a:solidFill>
                <a:latin typeface="League Spartan" panose="020B0604020202020204" charset="0"/>
              </a:rPr>
              <a:t>resilient learners who: </a:t>
            </a:r>
          </a:p>
          <a:p>
            <a:pPr algn="ctr"/>
            <a:r>
              <a:rPr lang="en-GB" sz="2800" dirty="0">
                <a:solidFill>
                  <a:srgbClr val="FCB911"/>
                </a:solidFill>
                <a:latin typeface="League Spartan" panose="020B0604020202020204" charset="0"/>
              </a:rPr>
              <a:t>are curious about the world around them. </a:t>
            </a:r>
          </a:p>
          <a:p>
            <a:pPr algn="ctr"/>
            <a:r>
              <a:rPr lang="en-GB" sz="2800" dirty="0">
                <a:solidFill>
                  <a:srgbClr val="FCB911"/>
                </a:solidFill>
                <a:latin typeface="League Spartan" panose="020B0604020202020204" charset="0"/>
              </a:rPr>
              <a:t>have high aspirations for themselves and the wider world.</a:t>
            </a:r>
          </a:p>
          <a:p>
            <a:pPr algn="ctr"/>
            <a:r>
              <a:rPr lang="en-GB" sz="2800" dirty="0">
                <a:solidFill>
                  <a:srgbClr val="FCB911"/>
                </a:solidFill>
                <a:latin typeface="League Spartan" panose="020B0604020202020204" charset="0"/>
              </a:rPr>
              <a:t>    persevere to achieve their goals .  </a:t>
            </a:r>
          </a:p>
        </p:txBody>
      </p:sp>
      <p:pic>
        <p:nvPicPr>
          <p:cNvPr id="1029" name="Picture 5">
            <a:extLst>
              <a:ext uri="{FF2B5EF4-FFF2-40B4-BE49-F238E27FC236}">
                <a16:creationId xmlns:a16="http://schemas.microsoft.com/office/drawing/2014/main" id="{F69F8B4A-5386-CE0F-83DE-14221F783E30}"/>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111" t="11635" r="52361" b="61635"/>
          <a:stretch>
            <a:fillRect/>
          </a:stretch>
        </p:blipFill>
        <p:spPr bwMode="auto">
          <a:xfrm>
            <a:off x="69012" y="3396817"/>
            <a:ext cx="514383" cy="42686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5">
            <a:extLst>
              <a:ext uri="{FF2B5EF4-FFF2-40B4-BE49-F238E27FC236}">
                <a16:creationId xmlns:a16="http://schemas.microsoft.com/office/drawing/2014/main" id="{E8FC06CC-633D-B325-0B8C-52F58CC3B46F}"/>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111" t="11635" r="52361" b="61635"/>
          <a:stretch>
            <a:fillRect/>
          </a:stretch>
        </p:blipFill>
        <p:spPr bwMode="auto">
          <a:xfrm>
            <a:off x="296825" y="4236424"/>
            <a:ext cx="514383" cy="42686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5">
            <a:extLst>
              <a:ext uri="{FF2B5EF4-FFF2-40B4-BE49-F238E27FC236}">
                <a16:creationId xmlns:a16="http://schemas.microsoft.com/office/drawing/2014/main" id="{FC8B7777-73C9-2D79-FA69-CF25D843D5F1}"/>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111" t="11635" r="52361" b="61635"/>
          <a:stretch>
            <a:fillRect/>
          </a:stretch>
        </p:blipFill>
        <p:spPr bwMode="auto">
          <a:xfrm>
            <a:off x="352490" y="5189860"/>
            <a:ext cx="514383" cy="426861"/>
          </a:xfrm>
          <a:prstGeom prst="rect">
            <a:avLst/>
          </a:prstGeom>
          <a:noFill/>
          <a:extLst>
            <a:ext uri="{909E8E84-426E-40DD-AFC4-6F175D3DCCD1}">
              <a14:hiddenFill xmlns:a14="http://schemas.microsoft.com/office/drawing/2010/main">
                <a:solidFill>
                  <a:srgbClr val="FFFFFF"/>
                </a:solidFill>
              </a14:hiddenFill>
            </a:ext>
          </a:extLst>
        </p:spPr>
      </p:pic>
      <p:sp>
        <p:nvSpPr>
          <p:cNvPr id="16" name="Freeform 7">
            <a:extLst>
              <a:ext uri="{FF2B5EF4-FFF2-40B4-BE49-F238E27FC236}">
                <a16:creationId xmlns:a16="http://schemas.microsoft.com/office/drawing/2014/main" id="{1B4AFF45-5BDA-8FA2-9A9B-82307F5B0BFF}"/>
              </a:ext>
            </a:extLst>
          </p:cNvPr>
          <p:cNvSpPr/>
          <p:nvPr/>
        </p:nvSpPr>
        <p:spPr>
          <a:xfrm>
            <a:off x="-54741" y="-27270"/>
            <a:ext cx="1217513" cy="1193704"/>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1" name="TextBox 11"/>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2" name="TextBox 12"/>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3" name="TextBox 13"/>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grpSp>
        <p:nvGrpSpPr>
          <p:cNvPr id="14" name="Group 14"/>
          <p:cNvGrpSpPr/>
          <p:nvPr/>
        </p:nvGrpSpPr>
        <p:grpSpPr>
          <a:xfrm>
            <a:off x="6489700" y="44451"/>
            <a:ext cx="4203700" cy="3906470"/>
            <a:chOff x="0" y="0"/>
            <a:chExt cx="711775" cy="717100"/>
          </a:xfrm>
        </p:grpSpPr>
        <p:sp>
          <p:nvSpPr>
            <p:cNvPr id="15" name="Freeform 15"/>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2796" b="-2796"/>
              </a:stretch>
            </a:blipFill>
            <a:ln w="104775" cap="sq">
              <a:solidFill>
                <a:srgbClr val="3867D6"/>
              </a:solidFill>
              <a:prstDash val="solid"/>
              <a:miter/>
            </a:ln>
          </p:spPr>
          <p:txBody>
            <a:bodyPr/>
            <a:lstStyle/>
            <a:p>
              <a:endParaRPr lang="en-GB"/>
            </a:p>
          </p:txBody>
        </p:sp>
      </p:grpSp>
      <p:sp>
        <p:nvSpPr>
          <p:cNvPr id="3" name="Rectangle 2">
            <a:extLst>
              <a:ext uri="{FF2B5EF4-FFF2-40B4-BE49-F238E27FC236}">
                <a16:creationId xmlns:a16="http://schemas.microsoft.com/office/drawing/2014/main" id="{D6B142FC-B689-FDFF-43DF-08AAAD76B7A9}"/>
              </a:ext>
            </a:extLst>
          </p:cNvPr>
          <p:cNvSpPr>
            <a:spLocks noChangeArrowheads="1"/>
          </p:cNvSpPr>
          <p:nvPr/>
        </p:nvSpPr>
        <p:spPr bwMode="auto">
          <a:xfrm>
            <a:off x="152400" y="152400"/>
            <a:ext cx="10693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Freeform 2">
            <a:extLst>
              <a:ext uri="{FF2B5EF4-FFF2-40B4-BE49-F238E27FC236}">
                <a16:creationId xmlns:a16="http://schemas.microsoft.com/office/drawing/2014/main" id="{468A7F8B-ACA4-C8D4-5716-394A4EEB0978}"/>
              </a:ext>
            </a:extLst>
          </p:cNvPr>
          <p:cNvSpPr/>
          <p:nvPr/>
        </p:nvSpPr>
        <p:spPr>
          <a:xfrm>
            <a:off x="1342953" y="806575"/>
            <a:ext cx="4572000" cy="5867387"/>
          </a:xfrm>
          <a:custGeom>
            <a:avLst/>
            <a:gdLst/>
            <a:ahLst/>
            <a:cxnLst/>
            <a:rect l="l" t="t" r="r" b="b"/>
            <a:pathLst>
              <a:path w="3381201" h="4671780">
                <a:moveTo>
                  <a:pt x="0" y="0"/>
                </a:moveTo>
                <a:lnTo>
                  <a:pt x="3381201" y="0"/>
                </a:lnTo>
                <a:lnTo>
                  <a:pt x="3381201" y="4671781"/>
                </a:lnTo>
                <a:lnTo>
                  <a:pt x="0" y="4671781"/>
                </a:lnTo>
                <a:lnTo>
                  <a:pt x="0" y="0"/>
                </a:lnTo>
                <a:close/>
              </a:path>
            </a:pathLst>
          </a:custGeom>
          <a:blipFill>
            <a:blip r:embed="rId7"/>
            <a:stretch>
              <a:fillRect/>
            </a:stretch>
          </a:blipFill>
        </p:spPr>
        <p:txBody>
          <a:bodyPr/>
          <a:lstStyle/>
          <a:p>
            <a:endParaRPr lang="en-GB"/>
          </a:p>
        </p:txBody>
      </p:sp>
      <p:grpSp>
        <p:nvGrpSpPr>
          <p:cNvPr id="7" name="Group 2">
            <a:extLst>
              <a:ext uri="{FF2B5EF4-FFF2-40B4-BE49-F238E27FC236}">
                <a16:creationId xmlns:a16="http://schemas.microsoft.com/office/drawing/2014/main" id="{407C56D5-4737-C3BE-6988-5CDB506D5F6C}"/>
              </a:ext>
            </a:extLst>
          </p:cNvPr>
          <p:cNvGrpSpPr/>
          <p:nvPr/>
        </p:nvGrpSpPr>
        <p:grpSpPr>
          <a:xfrm>
            <a:off x="0" y="3989"/>
            <a:ext cx="1273768" cy="1110853"/>
            <a:chOff x="0" y="0"/>
            <a:chExt cx="812800" cy="812800"/>
          </a:xfrm>
        </p:grpSpPr>
        <p:sp>
          <p:nvSpPr>
            <p:cNvPr id="16" name="Freeform 3">
              <a:extLst>
                <a:ext uri="{FF2B5EF4-FFF2-40B4-BE49-F238E27FC236}">
                  <a16:creationId xmlns:a16="http://schemas.microsoft.com/office/drawing/2014/main" id="{3098B0B9-3941-A2FA-CA11-1548C090811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7" name="TextBox 4">
              <a:extLst>
                <a:ext uri="{FF2B5EF4-FFF2-40B4-BE49-F238E27FC236}">
                  <a16:creationId xmlns:a16="http://schemas.microsoft.com/office/drawing/2014/main" id="{5A1F822F-233B-E024-5B2B-784734D35443}"/>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19" name="Freeform 7">
            <a:extLst>
              <a:ext uri="{FF2B5EF4-FFF2-40B4-BE49-F238E27FC236}">
                <a16:creationId xmlns:a16="http://schemas.microsoft.com/office/drawing/2014/main" id="{B779A94D-7AEE-2A75-539E-D8B48AAB7E8F}"/>
              </a:ext>
            </a:extLst>
          </p:cNvPr>
          <p:cNvSpPr/>
          <p:nvPr/>
        </p:nvSpPr>
        <p:spPr>
          <a:xfrm>
            <a:off x="-29168" y="-28995"/>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grpSp>
        <p:nvGrpSpPr>
          <p:cNvPr id="23" name="Group 8">
            <a:extLst>
              <a:ext uri="{FF2B5EF4-FFF2-40B4-BE49-F238E27FC236}">
                <a16:creationId xmlns:a16="http://schemas.microsoft.com/office/drawing/2014/main" id="{569F610A-9BA2-455D-412A-C6E81D47D61C}"/>
              </a:ext>
            </a:extLst>
          </p:cNvPr>
          <p:cNvGrpSpPr/>
          <p:nvPr/>
        </p:nvGrpSpPr>
        <p:grpSpPr>
          <a:xfrm>
            <a:off x="-210752" y="6800500"/>
            <a:ext cx="11145881" cy="756000"/>
            <a:chOff x="0" y="0"/>
            <a:chExt cx="11953092" cy="810751"/>
          </a:xfrm>
        </p:grpSpPr>
        <p:sp>
          <p:nvSpPr>
            <p:cNvPr id="24" name="Freeform 9">
              <a:extLst>
                <a:ext uri="{FF2B5EF4-FFF2-40B4-BE49-F238E27FC236}">
                  <a16:creationId xmlns:a16="http://schemas.microsoft.com/office/drawing/2014/main" id="{01597607-EC1C-ED65-D35D-AFD564248CDD}"/>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25" name="TextBox 10">
              <a:extLst>
                <a:ext uri="{FF2B5EF4-FFF2-40B4-BE49-F238E27FC236}">
                  <a16:creationId xmlns:a16="http://schemas.microsoft.com/office/drawing/2014/main" id="{8207A2A6-F3EE-3E75-B8F2-2704EBFD25FF}"/>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10" name="Group 10"/>
          <p:cNvGrpSpPr/>
          <p:nvPr/>
        </p:nvGrpSpPr>
        <p:grpSpPr>
          <a:xfrm>
            <a:off x="6478402" y="55928"/>
            <a:ext cx="4202300" cy="3950921"/>
            <a:chOff x="10993" y="10151"/>
            <a:chExt cx="711775" cy="717100"/>
          </a:xfrm>
        </p:grpSpPr>
        <p:sp>
          <p:nvSpPr>
            <p:cNvPr id="11" name="Freeform 11"/>
            <p:cNvSpPr/>
            <p:nvPr/>
          </p:nvSpPr>
          <p:spPr>
            <a:xfrm>
              <a:off x="10993" y="10151"/>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l="-25608" r="-25608"/>
              </a:stretch>
            </a:blipFill>
            <a:ln w="104775" cap="sq">
              <a:solidFill>
                <a:srgbClr val="FCB911"/>
              </a:solidFill>
              <a:prstDash val="solid"/>
              <a:miter/>
            </a:ln>
          </p:spPr>
          <p:txBody>
            <a:bodyPr/>
            <a:lstStyle/>
            <a:p>
              <a:endParaRPr lang="en-GB"/>
            </a:p>
          </p:txBody>
        </p:sp>
      </p:grpSp>
      <p:sp>
        <p:nvSpPr>
          <p:cNvPr id="12" name="TextBox 12"/>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dirty="0">
                <a:solidFill>
                  <a:srgbClr val="FFC000"/>
                </a:solidFill>
                <a:latin typeface="Body Text"/>
                <a:ea typeface="Body Text"/>
                <a:cs typeface="Body Text"/>
                <a:sym typeface="Body Text"/>
              </a:rPr>
              <a:t>www.galleyhill.herts.sch.uk</a:t>
            </a:r>
          </a:p>
        </p:txBody>
      </p:sp>
      <p:sp>
        <p:nvSpPr>
          <p:cNvPr id="13" name="TextBox 13"/>
          <p:cNvSpPr txBox="1"/>
          <p:nvPr/>
        </p:nvSpPr>
        <p:spPr>
          <a:xfrm>
            <a:off x="7757139" y="6336134"/>
            <a:ext cx="1712255" cy="333425"/>
          </a:xfrm>
          <a:prstGeom prst="rect">
            <a:avLst/>
          </a:prstGeom>
        </p:spPr>
        <p:txBody>
          <a:bodyPr lIns="0" tIns="0" rIns="0" bIns="0" rtlCol="0" anchor="t">
            <a:spAutoFit/>
          </a:bodyPr>
          <a:lstStyle/>
          <a:p>
            <a:pPr algn="l">
              <a:lnSpc>
                <a:spcPts val="2633"/>
              </a:lnSpc>
            </a:pPr>
            <a:r>
              <a:rPr lang="en-US" sz="1880" dirty="0">
                <a:solidFill>
                  <a:srgbClr val="FFC000"/>
                </a:solidFill>
                <a:latin typeface="Body Text"/>
                <a:ea typeface="Body Text"/>
                <a:cs typeface="Body Text"/>
                <a:sym typeface="Body Text"/>
              </a:rPr>
              <a:t>01442 406000</a:t>
            </a:r>
          </a:p>
        </p:txBody>
      </p:sp>
      <p:sp>
        <p:nvSpPr>
          <p:cNvPr id="14" name="TextBox 14"/>
          <p:cNvSpPr txBox="1"/>
          <p:nvPr/>
        </p:nvSpPr>
        <p:spPr>
          <a:xfrm>
            <a:off x="296826" y="6784950"/>
            <a:ext cx="10130727" cy="618759"/>
          </a:xfrm>
          <a:prstGeom prst="rect">
            <a:avLst/>
          </a:prstGeom>
        </p:spPr>
        <p:txBody>
          <a:bodyPr lIns="0" tIns="0" rIns="0" bIns="0" rtlCol="0" anchor="t">
            <a:spAutoFit/>
          </a:bodyPr>
          <a:lstStyle/>
          <a:p>
            <a:pPr algn="ctr">
              <a:lnSpc>
                <a:spcPts val="1260"/>
              </a:lnSpc>
            </a:pPr>
            <a:endParaRPr dirty="0">
              <a:solidFill>
                <a:srgbClr val="3867D6"/>
              </a:solidFill>
            </a:endParaRPr>
          </a:p>
          <a:p>
            <a:pPr algn="ctr">
              <a:lnSpc>
                <a:spcPts val="3823"/>
              </a:lnSpc>
            </a:pPr>
            <a:r>
              <a:rPr lang="en-US" sz="2731" b="1" dirty="0">
                <a:solidFill>
                  <a:srgbClr val="3867D6"/>
                </a:solidFill>
                <a:latin typeface="Montserrat Bold"/>
                <a:ea typeface="Montserrat Bold"/>
                <a:cs typeface="Montserrat Bold"/>
                <a:sym typeface="Montserrat Bold"/>
              </a:rPr>
              <a:t>Resilient, Curious, High Aspirations, Persevere</a:t>
            </a:r>
          </a:p>
        </p:txBody>
      </p:sp>
      <p:grpSp>
        <p:nvGrpSpPr>
          <p:cNvPr id="15" name="Group 2">
            <a:extLst>
              <a:ext uri="{FF2B5EF4-FFF2-40B4-BE49-F238E27FC236}">
                <a16:creationId xmlns:a16="http://schemas.microsoft.com/office/drawing/2014/main" id="{E0B17C63-CD69-58A4-9D8F-FE6623F3E6C2}"/>
              </a:ext>
            </a:extLst>
          </p:cNvPr>
          <p:cNvGrpSpPr/>
          <p:nvPr/>
        </p:nvGrpSpPr>
        <p:grpSpPr>
          <a:xfrm>
            <a:off x="0" y="-5455"/>
            <a:ext cx="1184868" cy="1143786"/>
            <a:chOff x="0" y="0"/>
            <a:chExt cx="812800" cy="812800"/>
          </a:xfrm>
        </p:grpSpPr>
        <p:sp>
          <p:nvSpPr>
            <p:cNvPr id="18" name="Freeform 3">
              <a:extLst>
                <a:ext uri="{FF2B5EF4-FFF2-40B4-BE49-F238E27FC236}">
                  <a16:creationId xmlns:a16="http://schemas.microsoft.com/office/drawing/2014/main" id="{4626007F-1C9E-43F1-7F34-1B63D514822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9" name="TextBox 4">
              <a:extLst>
                <a:ext uri="{FF2B5EF4-FFF2-40B4-BE49-F238E27FC236}">
                  <a16:creationId xmlns:a16="http://schemas.microsoft.com/office/drawing/2014/main" id="{D412FA09-5AA8-1B49-61B9-7063820A96DD}"/>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20" name="Freeform 7">
            <a:extLst>
              <a:ext uri="{FF2B5EF4-FFF2-40B4-BE49-F238E27FC236}">
                <a16:creationId xmlns:a16="http://schemas.microsoft.com/office/drawing/2014/main" id="{22247F78-9334-7397-F40A-F5F061FBE8CD}"/>
              </a:ext>
            </a:extLst>
          </p:cNvPr>
          <p:cNvSpPr/>
          <p:nvPr/>
        </p:nvSpPr>
        <p:spPr>
          <a:xfrm>
            <a:off x="-29029" y="-26469"/>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sp>
        <p:nvSpPr>
          <p:cNvPr id="21" name="Freeform 3">
            <a:extLst>
              <a:ext uri="{FF2B5EF4-FFF2-40B4-BE49-F238E27FC236}">
                <a16:creationId xmlns:a16="http://schemas.microsoft.com/office/drawing/2014/main" id="{AC99B573-8114-EE1D-4D03-FC7D9C73559C}"/>
              </a:ext>
            </a:extLst>
          </p:cNvPr>
          <p:cNvSpPr/>
          <p:nvPr/>
        </p:nvSpPr>
        <p:spPr>
          <a:xfrm>
            <a:off x="23586" y="914932"/>
            <a:ext cx="6129495" cy="3360536"/>
          </a:xfrm>
          <a:custGeom>
            <a:avLst/>
            <a:gdLst/>
            <a:ahLst/>
            <a:cxnLst/>
            <a:rect l="l" t="t" r="r" b="b"/>
            <a:pathLst>
              <a:path w="6607232" h="3823936">
                <a:moveTo>
                  <a:pt x="0" y="0"/>
                </a:moveTo>
                <a:lnTo>
                  <a:pt x="6607232" y="0"/>
                </a:lnTo>
                <a:lnTo>
                  <a:pt x="6607232" y="3823936"/>
                </a:lnTo>
                <a:lnTo>
                  <a:pt x="0" y="3823936"/>
                </a:lnTo>
                <a:lnTo>
                  <a:pt x="0" y="0"/>
                </a:lnTo>
                <a:close/>
              </a:path>
            </a:pathLst>
          </a:custGeom>
          <a:blipFill>
            <a:blip r:embed="rId8"/>
            <a:stretch>
              <a:fillRect/>
            </a:stretch>
          </a:blipFill>
        </p:spPr>
        <p:txBody>
          <a:bodyPr/>
          <a:lstStyle/>
          <a:p>
            <a:endParaRPr lang="en-GB"/>
          </a:p>
        </p:txBody>
      </p:sp>
      <p:sp>
        <p:nvSpPr>
          <p:cNvPr id="22" name="Freeform 4">
            <a:extLst>
              <a:ext uri="{FF2B5EF4-FFF2-40B4-BE49-F238E27FC236}">
                <a16:creationId xmlns:a16="http://schemas.microsoft.com/office/drawing/2014/main" id="{DBBDF07A-36C0-DF62-2570-92E7321518C6}"/>
              </a:ext>
            </a:extLst>
          </p:cNvPr>
          <p:cNvSpPr/>
          <p:nvPr/>
        </p:nvSpPr>
        <p:spPr>
          <a:xfrm>
            <a:off x="70147" y="4276111"/>
            <a:ext cx="6607232" cy="2461194"/>
          </a:xfrm>
          <a:custGeom>
            <a:avLst/>
            <a:gdLst/>
            <a:ahLst/>
            <a:cxnLst/>
            <a:rect l="l" t="t" r="r" b="b"/>
            <a:pathLst>
              <a:path w="6607232" h="2461194">
                <a:moveTo>
                  <a:pt x="0" y="0"/>
                </a:moveTo>
                <a:lnTo>
                  <a:pt x="6607232" y="0"/>
                </a:lnTo>
                <a:lnTo>
                  <a:pt x="6607232" y="2461194"/>
                </a:lnTo>
                <a:lnTo>
                  <a:pt x="0" y="2461194"/>
                </a:lnTo>
                <a:lnTo>
                  <a:pt x="0" y="0"/>
                </a:lnTo>
                <a:close/>
              </a:path>
            </a:pathLst>
          </a:custGeom>
          <a:blipFill>
            <a:blip r:embed="rId9"/>
            <a:stretch>
              <a:fillRect/>
            </a:stretch>
          </a:blipFill>
        </p:spPr>
        <p:txBody>
          <a:bodyPr/>
          <a:lstStyle/>
          <a:p>
            <a:endParaRPr lang="en-GB"/>
          </a:p>
        </p:txBody>
      </p:sp>
      <p:sp>
        <p:nvSpPr>
          <p:cNvPr id="26" name="TextBox 25">
            <a:extLst>
              <a:ext uri="{FF2B5EF4-FFF2-40B4-BE49-F238E27FC236}">
                <a16:creationId xmlns:a16="http://schemas.microsoft.com/office/drawing/2014/main" id="{B1A9E492-5502-5BD7-3DF5-497C260B5AFA}"/>
              </a:ext>
            </a:extLst>
          </p:cNvPr>
          <p:cNvSpPr txBox="1"/>
          <p:nvPr/>
        </p:nvSpPr>
        <p:spPr>
          <a:xfrm>
            <a:off x="638935" y="148192"/>
            <a:ext cx="6284821" cy="923330"/>
          </a:xfrm>
          <a:prstGeom prst="rect">
            <a:avLst/>
          </a:prstGeom>
          <a:noFill/>
        </p:spPr>
        <p:txBody>
          <a:bodyPr wrap="square" rtlCol="0">
            <a:spAutoFit/>
          </a:bodyPr>
          <a:lstStyle/>
          <a:p>
            <a:pPr algn="ctr"/>
            <a:r>
              <a:rPr lang="en-GB" sz="5400" dirty="0">
                <a:solidFill>
                  <a:srgbClr val="FCB911"/>
                </a:solidFill>
                <a:latin typeface="League Spartan" panose="020B0604020202020204" charset="0"/>
              </a:rPr>
              <a:t>Rewards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11" name="Group 2">
            <a:extLst>
              <a:ext uri="{FF2B5EF4-FFF2-40B4-BE49-F238E27FC236}">
                <a16:creationId xmlns:a16="http://schemas.microsoft.com/office/drawing/2014/main" id="{EB6D0728-981F-C3A9-7442-063F6EB012CF}"/>
              </a:ext>
            </a:extLst>
          </p:cNvPr>
          <p:cNvGrpSpPr/>
          <p:nvPr/>
        </p:nvGrpSpPr>
        <p:grpSpPr>
          <a:xfrm>
            <a:off x="0" y="20120"/>
            <a:ext cx="1581367" cy="1504558"/>
            <a:chOff x="0" y="0"/>
            <a:chExt cx="812800" cy="812800"/>
          </a:xfrm>
        </p:grpSpPr>
        <p:sp>
          <p:nvSpPr>
            <p:cNvPr id="12" name="Freeform 3">
              <a:extLst>
                <a:ext uri="{FF2B5EF4-FFF2-40B4-BE49-F238E27FC236}">
                  <a16:creationId xmlns:a16="http://schemas.microsoft.com/office/drawing/2014/main" id="{5EBD485D-EAF1-71BA-B982-EF2CECD5F20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24" name="TextBox 4">
              <a:extLst>
                <a:ext uri="{FF2B5EF4-FFF2-40B4-BE49-F238E27FC236}">
                  <a16:creationId xmlns:a16="http://schemas.microsoft.com/office/drawing/2014/main" id="{607006CF-3AA7-B322-1509-7ED5B7C3CDD8}"/>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7" name="Freeform 7"/>
          <p:cNvSpPr/>
          <p:nvPr/>
        </p:nvSpPr>
        <p:spPr>
          <a:xfrm>
            <a:off x="-114371" y="-116956"/>
            <a:ext cx="1679135" cy="1796331"/>
          </a:xfrm>
          <a:custGeom>
            <a:avLst/>
            <a:gdLst/>
            <a:ahLst/>
            <a:cxnLst/>
            <a:rect l="l" t="t" r="r" b="b"/>
            <a:pathLst>
              <a:path w="1679135" h="1796331">
                <a:moveTo>
                  <a:pt x="0" y="0"/>
                </a:moveTo>
                <a:lnTo>
                  <a:pt x="1679135" y="0"/>
                </a:lnTo>
                <a:lnTo>
                  <a:pt x="1679135" y="1796330"/>
                </a:lnTo>
                <a:lnTo>
                  <a:pt x="0" y="1796330"/>
                </a:lnTo>
                <a:lnTo>
                  <a:pt x="0" y="0"/>
                </a:lnTo>
                <a:close/>
              </a:path>
            </a:pathLst>
          </a:custGeom>
          <a:blipFill>
            <a:blip r:embed="rId6"/>
            <a:stretch>
              <a:fillRect l="-338" r="-6640"/>
            </a:stretch>
          </a:blipFill>
        </p:spPr>
        <p:txBody>
          <a:bodyPr/>
          <a:lstStyle/>
          <a:p>
            <a:endParaRPr lang="en-GB"/>
          </a:p>
        </p:txBody>
      </p:sp>
      <p:grpSp>
        <p:nvGrpSpPr>
          <p:cNvPr id="8" name="Group 8"/>
          <p:cNvGrpSpPr/>
          <p:nvPr/>
        </p:nvGrpSpPr>
        <p:grpSpPr>
          <a:xfrm>
            <a:off x="-338861" y="6804000"/>
            <a:ext cx="11400561" cy="989296"/>
            <a:chOff x="0" y="0"/>
            <a:chExt cx="11953092" cy="810751"/>
          </a:xfrm>
          <a:solidFill>
            <a:srgbClr val="3867D6"/>
          </a:solidFill>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grp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a:grpFill/>
          </p:spPr>
          <p:txBody>
            <a:bodyPr lIns="3908" tIns="3908" rIns="3908" bIns="3908" rtlCol="0" anchor="ctr"/>
            <a:lstStyle/>
            <a:p>
              <a:pPr marL="0" lvl="0" indent="0" algn="ctr">
                <a:lnSpc>
                  <a:spcPts val="860"/>
                </a:lnSpc>
                <a:spcBef>
                  <a:spcPct val="0"/>
                </a:spcBef>
              </a:pPr>
              <a:endParaRPr/>
            </a:p>
          </p:txBody>
        </p:sp>
      </p:grpSp>
      <p:sp>
        <p:nvSpPr>
          <p:cNvPr id="13" name="TextBox 13"/>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dirty="0">
                <a:solidFill>
                  <a:srgbClr val="3867D6"/>
                </a:solidFill>
                <a:latin typeface="Body Text"/>
                <a:ea typeface="Body Text"/>
                <a:cs typeface="Body Text"/>
                <a:sym typeface="Body Text"/>
              </a:rPr>
              <a:t>www.galleyhill.herts.sch.uk</a:t>
            </a:r>
          </a:p>
        </p:txBody>
      </p:sp>
      <p:sp>
        <p:nvSpPr>
          <p:cNvPr id="14" name="TextBox 14"/>
          <p:cNvSpPr txBox="1"/>
          <p:nvPr/>
        </p:nvSpPr>
        <p:spPr>
          <a:xfrm>
            <a:off x="7757139" y="6336134"/>
            <a:ext cx="1712255" cy="333425"/>
          </a:xfrm>
          <a:prstGeom prst="rect">
            <a:avLst/>
          </a:prstGeom>
        </p:spPr>
        <p:txBody>
          <a:bodyPr lIns="0" tIns="0" rIns="0" bIns="0" rtlCol="0" anchor="t">
            <a:spAutoFit/>
          </a:bodyPr>
          <a:lstStyle/>
          <a:p>
            <a:pPr algn="l">
              <a:lnSpc>
                <a:spcPts val="2633"/>
              </a:lnSpc>
            </a:pPr>
            <a:r>
              <a:rPr lang="en-US" sz="1880">
                <a:solidFill>
                  <a:srgbClr val="3867D6"/>
                </a:solidFill>
                <a:latin typeface="Body Text"/>
                <a:ea typeface="Body Text"/>
                <a:cs typeface="Body Text"/>
                <a:sym typeface="Body Text"/>
              </a:rPr>
              <a:t>01442 406000</a:t>
            </a:r>
          </a:p>
        </p:txBody>
      </p:sp>
      <p:sp>
        <p:nvSpPr>
          <p:cNvPr id="15" name="TextBox 15"/>
          <p:cNvSpPr txBox="1"/>
          <p:nvPr/>
        </p:nvSpPr>
        <p:spPr>
          <a:xfrm>
            <a:off x="296826" y="6784950"/>
            <a:ext cx="10130727" cy="61875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FCB911"/>
                </a:solidFill>
                <a:latin typeface="Montserrat Bold"/>
                <a:ea typeface="Montserrat Bold"/>
                <a:cs typeface="Montserrat Bold"/>
                <a:sym typeface="Montserrat Bold"/>
              </a:rPr>
              <a:t>Resilient, Curious, High Aspirations, Persevere</a:t>
            </a:r>
          </a:p>
        </p:txBody>
      </p:sp>
      <p:sp>
        <p:nvSpPr>
          <p:cNvPr id="18" name="Title 6">
            <a:extLst>
              <a:ext uri="{FF2B5EF4-FFF2-40B4-BE49-F238E27FC236}">
                <a16:creationId xmlns:a16="http://schemas.microsoft.com/office/drawing/2014/main" id="{4D725945-2518-0D50-F81C-8FBC4A0AB2C9}"/>
              </a:ext>
            </a:extLst>
          </p:cNvPr>
          <p:cNvSpPr txBox="1">
            <a:spLocks/>
          </p:cNvSpPr>
          <p:nvPr/>
        </p:nvSpPr>
        <p:spPr>
          <a:xfrm>
            <a:off x="-707921" y="317687"/>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3867D6"/>
                </a:solidFill>
                <a:latin typeface="League Spartan" panose="020B0604020202020204" charset="0"/>
              </a:rPr>
              <a:t>School Uniform</a:t>
            </a:r>
          </a:p>
        </p:txBody>
      </p:sp>
      <p:sp>
        <p:nvSpPr>
          <p:cNvPr id="19" name="Text Placeholder 9">
            <a:extLst>
              <a:ext uri="{FF2B5EF4-FFF2-40B4-BE49-F238E27FC236}">
                <a16:creationId xmlns:a16="http://schemas.microsoft.com/office/drawing/2014/main" id="{0D1BC987-27C9-A1BF-6C32-26EDE7407306}"/>
              </a:ext>
            </a:extLst>
          </p:cNvPr>
          <p:cNvSpPr txBox="1">
            <a:spLocks/>
          </p:cNvSpPr>
          <p:nvPr/>
        </p:nvSpPr>
        <p:spPr>
          <a:xfrm>
            <a:off x="211687" y="1522054"/>
            <a:ext cx="7107951" cy="2900501"/>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t">
              <a:buFont typeface="Arial" pitchFamily="34" charset="0"/>
              <a:buNone/>
            </a:pPr>
            <a:r>
              <a:rPr lang="en-GB" sz="2591" dirty="0">
                <a:solidFill>
                  <a:srgbClr val="3867D6"/>
                </a:solidFill>
                <a:latin typeface="League Spartan" panose="020B0604020202020204" charset="0"/>
              </a:rPr>
              <a:t>White Polo Shirt or Shirt/Blouse</a:t>
            </a:r>
            <a:br>
              <a:rPr lang="en-GB" sz="2591" dirty="0">
                <a:solidFill>
                  <a:srgbClr val="3867D6"/>
                </a:solidFill>
                <a:latin typeface="League Spartan" panose="020B0604020202020204" charset="0"/>
              </a:rPr>
            </a:br>
            <a:r>
              <a:rPr lang="en-GB" sz="2591" dirty="0">
                <a:solidFill>
                  <a:srgbClr val="3867D6"/>
                </a:solidFill>
                <a:latin typeface="League Spartan" panose="020B0604020202020204" charset="0"/>
              </a:rPr>
              <a:t>Blue/White Gingham Dress (Summer)</a:t>
            </a:r>
            <a:br>
              <a:rPr lang="en-GB" sz="2591" dirty="0">
                <a:solidFill>
                  <a:srgbClr val="3867D6"/>
                </a:solidFill>
                <a:latin typeface="League Spartan" panose="020B0604020202020204" charset="0"/>
              </a:rPr>
            </a:br>
            <a:r>
              <a:rPr lang="en-GB" sz="2591" dirty="0">
                <a:solidFill>
                  <a:srgbClr val="3867D6"/>
                </a:solidFill>
                <a:latin typeface="League Spartan" panose="020B0604020202020204" charset="0"/>
              </a:rPr>
              <a:t>Royal Blue Fleece/Sweatshirt or Cardigan </a:t>
            </a:r>
            <a:br>
              <a:rPr lang="en-GB" sz="2591" dirty="0">
                <a:solidFill>
                  <a:srgbClr val="3867D6"/>
                </a:solidFill>
                <a:latin typeface="League Spartan" panose="020B0604020202020204" charset="0"/>
              </a:rPr>
            </a:br>
            <a:r>
              <a:rPr lang="en-GB" sz="2591" dirty="0">
                <a:solidFill>
                  <a:srgbClr val="3867D6"/>
                </a:solidFill>
                <a:latin typeface="League Spartan" panose="020B0604020202020204" charset="0"/>
              </a:rPr>
              <a:t>Charcoal Grey/Black Skirt/Pinafore Dress</a:t>
            </a:r>
            <a:br>
              <a:rPr lang="en-GB" sz="2591" dirty="0">
                <a:solidFill>
                  <a:srgbClr val="3867D6"/>
                </a:solidFill>
                <a:latin typeface="League Spartan" panose="020B0604020202020204" charset="0"/>
              </a:rPr>
            </a:br>
            <a:r>
              <a:rPr lang="en-GB" sz="2591" dirty="0">
                <a:solidFill>
                  <a:srgbClr val="3867D6"/>
                </a:solidFill>
                <a:latin typeface="League Spartan" panose="020B0604020202020204" charset="0"/>
              </a:rPr>
              <a:t>Charcoal Grey/Black Trousers or Tailored Shorts</a:t>
            </a:r>
            <a:br>
              <a:rPr lang="en-GB" sz="2591" dirty="0">
                <a:solidFill>
                  <a:srgbClr val="3867D6"/>
                </a:solidFill>
                <a:latin typeface="League Spartan" panose="020B0604020202020204" charset="0"/>
              </a:rPr>
            </a:br>
            <a:r>
              <a:rPr lang="en-GB" sz="2591" dirty="0">
                <a:solidFill>
                  <a:srgbClr val="3867D6"/>
                </a:solidFill>
                <a:latin typeface="League Spartan" panose="020B0604020202020204" charset="0"/>
              </a:rPr>
              <a:t>Grey/Black or White Socks, </a:t>
            </a:r>
          </a:p>
          <a:p>
            <a:pPr marL="0" indent="0" fontAlgn="t">
              <a:buFont typeface="Arial" pitchFamily="34" charset="0"/>
              <a:buNone/>
            </a:pPr>
            <a:r>
              <a:rPr lang="en-GB" sz="2591" dirty="0">
                <a:solidFill>
                  <a:srgbClr val="3867D6"/>
                </a:solidFill>
                <a:latin typeface="League Spartan" panose="020B0604020202020204" charset="0"/>
              </a:rPr>
              <a:t>Grey/Black/Navy Blue Tights</a:t>
            </a:r>
            <a:br>
              <a:rPr lang="en-GB" sz="2591" dirty="0">
                <a:solidFill>
                  <a:srgbClr val="3867D6"/>
                </a:solidFill>
                <a:latin typeface="League Spartan" panose="020B0604020202020204" charset="0"/>
              </a:rPr>
            </a:br>
            <a:r>
              <a:rPr lang="en-GB" sz="2591" dirty="0">
                <a:solidFill>
                  <a:srgbClr val="3867D6"/>
                </a:solidFill>
                <a:latin typeface="League Spartan" panose="020B0604020202020204" charset="0"/>
              </a:rPr>
              <a:t>Black Shoes/Black Trainers</a:t>
            </a:r>
          </a:p>
          <a:p>
            <a:pPr marL="0" indent="0" fontAlgn="t">
              <a:buFont typeface="Arial" pitchFamily="34" charset="0"/>
              <a:buNone/>
            </a:pPr>
            <a:endParaRPr lang="en-GB" sz="1727" b="1" u="sng" dirty="0">
              <a:solidFill>
                <a:srgbClr val="3867D6"/>
              </a:solidFill>
              <a:latin typeface="SassoonPrimaryType" pitchFamily="2"/>
            </a:endParaRPr>
          </a:p>
          <a:p>
            <a:pPr marL="0" indent="0" fontAlgn="t">
              <a:buFont typeface="Arial" pitchFamily="34" charset="0"/>
              <a:buNone/>
            </a:pPr>
            <a:endParaRPr lang="en-GB" sz="1727" b="1" u="sng" dirty="0">
              <a:solidFill>
                <a:srgbClr val="3867D6"/>
              </a:solidFill>
              <a:latin typeface="SassoonPrimaryType" pitchFamily="2"/>
            </a:endParaRPr>
          </a:p>
          <a:p>
            <a:pPr marL="0" indent="0" fontAlgn="t">
              <a:buFont typeface="Arial" pitchFamily="34" charset="0"/>
              <a:buNone/>
            </a:pPr>
            <a:endParaRPr lang="en-GB" sz="1727" b="1" u="sng" dirty="0">
              <a:solidFill>
                <a:srgbClr val="3867D6"/>
              </a:solidFill>
              <a:latin typeface="SassoonPrimaryType" pitchFamily="2"/>
            </a:endParaRPr>
          </a:p>
          <a:p>
            <a:pPr marL="0" indent="0" fontAlgn="t">
              <a:buFont typeface="Arial" pitchFamily="34" charset="0"/>
              <a:buNone/>
            </a:pPr>
            <a:endParaRPr lang="en-GB" sz="1727" b="1" u="sng" dirty="0">
              <a:latin typeface="SassoonPrimaryType" pitchFamily="2"/>
            </a:endParaRPr>
          </a:p>
          <a:p>
            <a:endParaRPr lang="en-US" sz="2105" dirty="0"/>
          </a:p>
        </p:txBody>
      </p:sp>
      <p:pic>
        <p:nvPicPr>
          <p:cNvPr id="20" name="Picture 2">
            <a:extLst>
              <a:ext uri="{FF2B5EF4-FFF2-40B4-BE49-F238E27FC236}">
                <a16:creationId xmlns:a16="http://schemas.microsoft.com/office/drawing/2014/main" id="{DD7C054D-85E8-3A32-FBB2-0B722FCBF30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587" y="4283478"/>
            <a:ext cx="2009948" cy="259526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a:extLst>
              <a:ext uri="{FF2B5EF4-FFF2-40B4-BE49-F238E27FC236}">
                <a16:creationId xmlns:a16="http://schemas.microsoft.com/office/drawing/2014/main" id="{F1B3B6D7-F459-7255-4A24-277EEBC1E221}"/>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40295" y="4269060"/>
            <a:ext cx="1979461" cy="255589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a:extLst>
              <a:ext uri="{FF2B5EF4-FFF2-40B4-BE49-F238E27FC236}">
                <a16:creationId xmlns:a16="http://schemas.microsoft.com/office/drawing/2014/main" id="{F435F4F7-2AEF-8113-B5C2-8DD253F73EE8}"/>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95331" y="4422555"/>
            <a:ext cx="1879304" cy="228827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a:extLst>
              <a:ext uri="{FF2B5EF4-FFF2-40B4-BE49-F238E27FC236}">
                <a16:creationId xmlns:a16="http://schemas.microsoft.com/office/drawing/2014/main" id="{D6E4DAB5-B4E9-B5C8-FF61-E38C634A49DA}"/>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98108" y="4334973"/>
            <a:ext cx="1906014" cy="2461061"/>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 11">
            <a:extLst>
              <a:ext uri="{FF2B5EF4-FFF2-40B4-BE49-F238E27FC236}">
                <a16:creationId xmlns:a16="http://schemas.microsoft.com/office/drawing/2014/main" id="{B01FA428-9B81-2EEC-7003-9E7AAE4A947E}"/>
              </a:ext>
            </a:extLst>
          </p:cNvPr>
          <p:cNvGrpSpPr/>
          <p:nvPr/>
        </p:nvGrpSpPr>
        <p:grpSpPr>
          <a:xfrm>
            <a:off x="7059376" y="46025"/>
            <a:ext cx="3592700" cy="3217994"/>
            <a:chOff x="0" y="0"/>
            <a:chExt cx="711775" cy="717100"/>
          </a:xfrm>
        </p:grpSpPr>
        <p:sp>
          <p:nvSpPr>
            <p:cNvPr id="17" name="Freeform 12">
              <a:extLst>
                <a:ext uri="{FF2B5EF4-FFF2-40B4-BE49-F238E27FC236}">
                  <a16:creationId xmlns:a16="http://schemas.microsoft.com/office/drawing/2014/main" id="{F7B016D1-6262-B36E-6BE1-4BCB04200092}"/>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11"/>
              <a:stretch>
                <a:fillRect l="-25698" r="-25698"/>
              </a:stretch>
            </a:blipFill>
            <a:ln w="104775" cap="sq">
              <a:solidFill>
                <a:srgbClr val="3867D6"/>
              </a:solidFill>
              <a:prstDash val="solid"/>
              <a:miter/>
            </a:ln>
          </p:spPr>
          <p:txBody>
            <a:bodyPr/>
            <a:lstStyle/>
            <a:p>
              <a:endParaRPr lang="en-GB"/>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2" name="Group 2"/>
          <p:cNvGrpSpPr/>
          <p:nvPr/>
        </p:nvGrpSpPr>
        <p:grpSpPr>
          <a:xfrm>
            <a:off x="2134251" y="3217994"/>
            <a:ext cx="1581367" cy="1581367"/>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CB911"/>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489700" y="0"/>
            <a:ext cx="4202300" cy="3950921"/>
            <a:chOff x="0" y="0"/>
            <a:chExt cx="711775" cy="717100"/>
          </a:xfrm>
        </p:grpSpPr>
        <p:sp>
          <p:nvSpPr>
            <p:cNvPr id="12" name="Freeform 12"/>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40754" r="-10367"/>
              </a:stretch>
            </a:blipFill>
            <a:ln w="104775" cap="sq">
              <a:solidFill>
                <a:srgbClr val="3867D6"/>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8" name="TextBox 17">
            <a:extLst>
              <a:ext uri="{FF2B5EF4-FFF2-40B4-BE49-F238E27FC236}">
                <a16:creationId xmlns:a16="http://schemas.microsoft.com/office/drawing/2014/main" id="{27C10C55-4CC7-C714-FB69-595D0FF65735}"/>
              </a:ext>
            </a:extLst>
          </p:cNvPr>
          <p:cNvSpPr txBox="1"/>
          <p:nvPr/>
        </p:nvSpPr>
        <p:spPr>
          <a:xfrm>
            <a:off x="238767" y="1478916"/>
            <a:ext cx="6250932" cy="4411849"/>
          </a:xfrm>
          <a:prstGeom prst="rect">
            <a:avLst/>
          </a:prstGeom>
          <a:noFill/>
        </p:spPr>
        <p:txBody>
          <a:bodyPr wrap="square">
            <a:spAutoFit/>
          </a:bodyPr>
          <a:lstStyle/>
          <a:p>
            <a:pPr defTabSz="493547" fontAlgn="t"/>
            <a:r>
              <a:rPr lang="en-GB" sz="2159" b="1" u="sng" dirty="0">
                <a:solidFill>
                  <a:srgbClr val="3867D6"/>
                </a:solidFill>
                <a:latin typeface="League Spartan" panose="020B0604020202020204" charset="0"/>
              </a:rPr>
              <a:t>Jewellery</a:t>
            </a:r>
            <a:r>
              <a:rPr lang="en-GB" sz="2159" dirty="0">
                <a:solidFill>
                  <a:srgbClr val="3867D6"/>
                </a:solidFill>
                <a:latin typeface="League Spartan" panose="020B0604020202020204" charset="0"/>
              </a:rPr>
              <a:t/>
            </a:r>
            <a:br>
              <a:rPr lang="en-GB" sz="2159" dirty="0">
                <a:solidFill>
                  <a:srgbClr val="3867D6"/>
                </a:solidFill>
                <a:latin typeface="League Spartan" panose="020B0604020202020204" charset="0"/>
              </a:rPr>
            </a:br>
            <a:endParaRPr lang="en-GB" sz="2159" dirty="0">
              <a:solidFill>
                <a:srgbClr val="3867D6"/>
              </a:solidFill>
              <a:latin typeface="League Spartan" panose="020B0604020202020204" charset="0"/>
            </a:endParaRPr>
          </a:p>
          <a:p>
            <a:pPr defTabSz="493547" fontAlgn="t"/>
            <a:r>
              <a:rPr lang="en-GB" sz="2159" dirty="0">
                <a:solidFill>
                  <a:srgbClr val="3867D6"/>
                </a:solidFill>
                <a:latin typeface="League Spartan" panose="020B0604020202020204" charset="0"/>
              </a:rPr>
              <a:t>One pair of small plain stud earrings. </a:t>
            </a:r>
          </a:p>
          <a:p>
            <a:pPr defTabSz="493547" fontAlgn="t"/>
            <a:r>
              <a:rPr lang="en-GB" sz="2159" dirty="0">
                <a:solidFill>
                  <a:srgbClr val="3867D6"/>
                </a:solidFill>
                <a:latin typeface="League Spartan" panose="020B0604020202020204" charset="0"/>
              </a:rPr>
              <a:t>Surgical/micropore tape should be used to cover any earrings during PE.</a:t>
            </a:r>
          </a:p>
          <a:p>
            <a:pPr defTabSz="493547" fontAlgn="t"/>
            <a:endParaRPr lang="en-GB" sz="2159" b="1" u="sng" dirty="0">
              <a:solidFill>
                <a:srgbClr val="3867D6"/>
              </a:solidFill>
              <a:latin typeface="League Spartan" panose="020B0604020202020204" charset="0"/>
            </a:endParaRPr>
          </a:p>
          <a:p>
            <a:pPr defTabSz="493547" fontAlgn="t"/>
            <a:r>
              <a:rPr lang="en-GB" sz="2159" b="1" u="sng" dirty="0">
                <a:solidFill>
                  <a:srgbClr val="3867D6"/>
                </a:solidFill>
                <a:latin typeface="League Spartan" panose="020B0604020202020204" charset="0"/>
              </a:rPr>
              <a:t>Hair</a:t>
            </a:r>
            <a:endParaRPr lang="en-GB" sz="2159" dirty="0">
              <a:solidFill>
                <a:srgbClr val="3867D6"/>
              </a:solidFill>
              <a:latin typeface="League Spartan" panose="020B0604020202020204" charset="0"/>
            </a:endParaRPr>
          </a:p>
          <a:p>
            <a:pPr defTabSz="493547" fontAlgn="t"/>
            <a:r>
              <a:rPr lang="en-GB" sz="2159" dirty="0">
                <a:solidFill>
                  <a:srgbClr val="3867D6"/>
                </a:solidFill>
                <a:latin typeface="League Spartan" panose="020B0604020202020204" charset="0"/>
              </a:rPr>
              <a:t>Any pupils with long hair has it tied back.</a:t>
            </a:r>
          </a:p>
          <a:p>
            <a:pPr defTabSz="493547" fontAlgn="t"/>
            <a:r>
              <a:rPr lang="en-GB" sz="2159" dirty="0">
                <a:solidFill>
                  <a:srgbClr val="3867D6"/>
                </a:solidFill>
                <a:latin typeface="League Spartan" panose="020B0604020202020204" charset="0"/>
              </a:rPr>
              <a:t>Hair accessories should be discrete. </a:t>
            </a:r>
          </a:p>
          <a:p>
            <a:pPr defTabSz="493547" fontAlgn="t"/>
            <a:endParaRPr lang="en-GB" sz="2159" dirty="0">
              <a:solidFill>
                <a:srgbClr val="3867D6"/>
              </a:solidFill>
              <a:latin typeface="League Spartan" panose="020B0604020202020204" charset="0"/>
            </a:endParaRPr>
          </a:p>
          <a:p>
            <a:pPr defTabSz="493547" fontAlgn="t"/>
            <a:r>
              <a:rPr lang="en-GB" sz="2159" dirty="0">
                <a:solidFill>
                  <a:srgbClr val="3867D6"/>
                </a:solidFill>
                <a:latin typeface="League Spartan" panose="020B0604020202020204" charset="0"/>
              </a:rPr>
              <a:t>Extreme hairstyles, hair colour, any nail varnish or tattoos are not acceptable within the school.</a:t>
            </a:r>
          </a:p>
        </p:txBody>
      </p:sp>
      <p:grpSp>
        <p:nvGrpSpPr>
          <p:cNvPr id="16" name="Group 2">
            <a:extLst>
              <a:ext uri="{FF2B5EF4-FFF2-40B4-BE49-F238E27FC236}">
                <a16:creationId xmlns:a16="http://schemas.microsoft.com/office/drawing/2014/main" id="{12B3247A-EEDD-3F7C-5049-27BBDD0DE811}"/>
              </a:ext>
            </a:extLst>
          </p:cNvPr>
          <p:cNvGrpSpPr/>
          <p:nvPr/>
        </p:nvGrpSpPr>
        <p:grpSpPr>
          <a:xfrm>
            <a:off x="0" y="20120"/>
            <a:ext cx="1581367" cy="1504558"/>
            <a:chOff x="0" y="0"/>
            <a:chExt cx="812800" cy="812800"/>
          </a:xfrm>
        </p:grpSpPr>
        <p:sp>
          <p:nvSpPr>
            <p:cNvPr id="17" name="Freeform 3">
              <a:extLst>
                <a:ext uri="{FF2B5EF4-FFF2-40B4-BE49-F238E27FC236}">
                  <a16:creationId xmlns:a16="http://schemas.microsoft.com/office/drawing/2014/main" id="{4A9CB859-07B6-3898-D6C4-2A74E796777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9" name="TextBox 4">
              <a:extLst>
                <a:ext uri="{FF2B5EF4-FFF2-40B4-BE49-F238E27FC236}">
                  <a16:creationId xmlns:a16="http://schemas.microsoft.com/office/drawing/2014/main" id="{1F2A9FDB-3F20-4A9F-1936-1AD1664D9EAB}"/>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7" name="Freeform 7"/>
          <p:cNvSpPr/>
          <p:nvPr/>
        </p:nvSpPr>
        <p:spPr>
          <a:xfrm>
            <a:off x="-101569" y="-143399"/>
            <a:ext cx="1679135" cy="1796331"/>
          </a:xfrm>
          <a:custGeom>
            <a:avLst/>
            <a:gdLst/>
            <a:ahLst/>
            <a:cxnLst/>
            <a:rect l="l" t="t" r="r" b="b"/>
            <a:pathLst>
              <a:path w="1679135" h="1796331">
                <a:moveTo>
                  <a:pt x="0" y="0"/>
                </a:moveTo>
                <a:lnTo>
                  <a:pt x="1679135" y="0"/>
                </a:lnTo>
                <a:lnTo>
                  <a:pt x="1679135" y="1796330"/>
                </a:lnTo>
                <a:lnTo>
                  <a:pt x="0" y="1796330"/>
                </a:lnTo>
                <a:lnTo>
                  <a:pt x="0" y="0"/>
                </a:lnTo>
                <a:close/>
              </a:path>
            </a:pathLst>
          </a:custGeom>
          <a:blipFill>
            <a:blip r:embed="rId8"/>
            <a:stretch>
              <a:fillRect l="-338" r="-6640"/>
            </a:stretch>
          </a:blipFill>
        </p:spPr>
        <p:txBody>
          <a:bodyPr/>
          <a:lstStyle/>
          <a:p>
            <a:endParaRPr lang="en-GB"/>
          </a:p>
        </p:txBody>
      </p:sp>
      <p:sp>
        <p:nvSpPr>
          <p:cNvPr id="22" name="Title 6">
            <a:extLst>
              <a:ext uri="{FF2B5EF4-FFF2-40B4-BE49-F238E27FC236}">
                <a16:creationId xmlns:a16="http://schemas.microsoft.com/office/drawing/2014/main" id="{03DAFA82-C476-47AF-9A48-577DDB62A79E}"/>
              </a:ext>
            </a:extLst>
          </p:cNvPr>
          <p:cNvSpPr txBox="1">
            <a:spLocks/>
          </p:cNvSpPr>
          <p:nvPr/>
        </p:nvSpPr>
        <p:spPr>
          <a:xfrm>
            <a:off x="1581367" y="859912"/>
            <a:ext cx="4908332" cy="827710"/>
          </a:xfrm>
          <a:prstGeom prst="rect">
            <a:avLst/>
          </a:prstGeom>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3867D6"/>
                </a:solidFill>
                <a:latin typeface="League Spartan" panose="020B0604020202020204" charset="0"/>
              </a:rPr>
              <a:t>School Uniform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grpSp>
        <p:nvGrpSpPr>
          <p:cNvPr id="2" name="Group 2"/>
          <p:cNvGrpSpPr/>
          <p:nvPr/>
        </p:nvGrpSpPr>
        <p:grpSpPr>
          <a:xfrm>
            <a:off x="2134251" y="3217994"/>
            <a:ext cx="1581367" cy="1581367"/>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3867D6"/>
                </a:solidFill>
                <a:latin typeface="Montserrat Bold"/>
                <a:ea typeface="Montserrat Bold"/>
                <a:cs typeface="Montserrat Bold"/>
                <a:sym typeface="Montserrat Bold"/>
              </a:rPr>
              <a:t>Resilient, Curious, High Aspirations, Persevere</a:t>
            </a:r>
          </a:p>
        </p:txBody>
      </p:sp>
      <p:sp>
        <p:nvSpPr>
          <p:cNvPr id="23" name="Title 6">
            <a:extLst>
              <a:ext uri="{FF2B5EF4-FFF2-40B4-BE49-F238E27FC236}">
                <a16:creationId xmlns:a16="http://schemas.microsoft.com/office/drawing/2014/main" id="{20FABD69-8C66-D19D-8CF8-A3AEB8BA0F7F}"/>
              </a:ext>
            </a:extLst>
          </p:cNvPr>
          <p:cNvSpPr txBox="1">
            <a:spLocks/>
          </p:cNvSpPr>
          <p:nvPr/>
        </p:nvSpPr>
        <p:spPr>
          <a:xfrm>
            <a:off x="1264401" y="301930"/>
            <a:ext cx="4545903" cy="699231"/>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263" dirty="0">
                <a:solidFill>
                  <a:srgbClr val="FCB911"/>
                </a:solidFill>
                <a:latin typeface="League Spartan" panose="020B0604020202020204" charset="0"/>
              </a:rPr>
              <a:t>Physical Education</a:t>
            </a:r>
          </a:p>
        </p:txBody>
      </p:sp>
      <p:sp>
        <p:nvSpPr>
          <p:cNvPr id="24" name="Text Placeholder 9">
            <a:extLst>
              <a:ext uri="{FF2B5EF4-FFF2-40B4-BE49-F238E27FC236}">
                <a16:creationId xmlns:a16="http://schemas.microsoft.com/office/drawing/2014/main" id="{E5467CFD-1D3C-AABA-14B5-D7D47702BC0B}"/>
              </a:ext>
            </a:extLst>
          </p:cNvPr>
          <p:cNvSpPr txBox="1">
            <a:spLocks/>
          </p:cNvSpPr>
          <p:nvPr/>
        </p:nvSpPr>
        <p:spPr>
          <a:xfrm>
            <a:off x="84600" y="1222489"/>
            <a:ext cx="6393941" cy="5498349"/>
          </a:xfrm>
          <a:prstGeom prst="rect">
            <a:avLst/>
          </a:prstGeom>
        </p:spPr>
        <p:txBody>
          <a:bodyPr vert="horz" lIns="98708" tIns="49354" rIns="98708" bIns="49354"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t">
              <a:buNone/>
            </a:pPr>
            <a:r>
              <a:rPr lang="en-GB" sz="2456" dirty="0">
                <a:solidFill>
                  <a:srgbClr val="FCB911"/>
                </a:solidFill>
                <a:latin typeface="League Spartan" panose="020B0604020202020204" charset="0"/>
              </a:rPr>
              <a:t>Our Autumn P.E. days are:</a:t>
            </a:r>
          </a:p>
          <a:p>
            <a:pPr marL="0" indent="0" fontAlgn="t">
              <a:buFont typeface="Arial" pitchFamily="34" charset="0"/>
              <a:buNone/>
            </a:pPr>
            <a:r>
              <a:rPr lang="en-GB" sz="2429" dirty="0">
                <a:solidFill>
                  <a:srgbClr val="FCB911"/>
                </a:solidFill>
                <a:latin typeface="League Spartan" panose="020B0604020202020204" charset="0"/>
              </a:rPr>
              <a:t>Team Opal: Monday and Thursday </a:t>
            </a:r>
          </a:p>
          <a:p>
            <a:pPr marL="0" indent="0" fontAlgn="t">
              <a:buNone/>
            </a:pPr>
            <a:r>
              <a:rPr lang="en-GB" sz="2429" dirty="0">
                <a:solidFill>
                  <a:srgbClr val="FCB911"/>
                </a:solidFill>
                <a:latin typeface="League Spartan" panose="020B0604020202020204" charset="0"/>
              </a:rPr>
              <a:t>Team </a:t>
            </a:r>
            <a:r>
              <a:rPr lang="en-GB" sz="2429">
                <a:solidFill>
                  <a:srgbClr val="FCB911"/>
                </a:solidFill>
                <a:latin typeface="League Spartan" panose="020B0604020202020204" charset="0"/>
              </a:rPr>
              <a:t>Coral: Monday and Thursday </a:t>
            </a:r>
            <a:endParaRPr lang="en-GB" sz="2429" dirty="0">
              <a:solidFill>
                <a:srgbClr val="FCB911"/>
              </a:solidFill>
              <a:latin typeface="League Spartan" panose="020B0604020202020204" charset="0"/>
            </a:endParaRPr>
          </a:p>
          <a:p>
            <a:pPr marL="0" indent="0" fontAlgn="t">
              <a:buFont typeface="Arial" pitchFamily="34" charset="0"/>
              <a:buNone/>
            </a:pPr>
            <a:endParaRPr lang="en-GB" sz="2429" dirty="0">
              <a:solidFill>
                <a:srgbClr val="FCB911"/>
              </a:solidFill>
              <a:latin typeface="League Spartan" panose="020B0604020202020204" charset="0"/>
            </a:endParaRPr>
          </a:p>
          <a:p>
            <a:pPr marL="0" indent="0" fontAlgn="t">
              <a:buNone/>
            </a:pPr>
            <a:r>
              <a:rPr lang="en-GB" sz="2429" dirty="0">
                <a:solidFill>
                  <a:srgbClr val="FCB911"/>
                </a:solidFill>
                <a:latin typeface="League Spartan" panose="020B0604020202020204" charset="0"/>
              </a:rPr>
              <a:t>Children come to school dressed in their PE kits on their PE days.</a:t>
            </a:r>
          </a:p>
          <a:p>
            <a:pPr marL="0" indent="0" fontAlgn="t">
              <a:buNone/>
            </a:pPr>
            <a:endParaRPr lang="en-GB" sz="2429" dirty="0">
              <a:solidFill>
                <a:srgbClr val="FCB911"/>
              </a:solidFill>
              <a:latin typeface="League Spartan" panose="020B0604020202020204" charset="0"/>
            </a:endParaRPr>
          </a:p>
          <a:p>
            <a:pPr marL="0" indent="0" fontAlgn="t">
              <a:buNone/>
            </a:pPr>
            <a:r>
              <a:rPr lang="en-GB" sz="2456" b="1" u="sng" dirty="0">
                <a:solidFill>
                  <a:srgbClr val="FCB911"/>
                </a:solidFill>
                <a:latin typeface="League Spartan" panose="020B0604020202020204" charset="0"/>
              </a:rPr>
              <a:t>P.E. Kit </a:t>
            </a:r>
            <a:r>
              <a:rPr lang="en-GB" sz="1300" dirty="0">
                <a:solidFill>
                  <a:srgbClr val="FCB911"/>
                </a:solidFill>
                <a:latin typeface="League Spartan" panose="020B0604020202020204" charset="0"/>
              </a:rPr>
              <a:t>(Please ensure this is always in school in a named bag)</a:t>
            </a:r>
            <a:r>
              <a:rPr lang="en-GB" sz="2456" dirty="0">
                <a:solidFill>
                  <a:srgbClr val="FCB911"/>
                </a:solidFill>
                <a:latin typeface="League Spartan" panose="020B0604020202020204" charset="0"/>
              </a:rPr>
              <a:t/>
            </a:r>
            <a:br>
              <a:rPr lang="en-GB" sz="2456" dirty="0">
                <a:solidFill>
                  <a:srgbClr val="FCB911"/>
                </a:solidFill>
                <a:latin typeface="League Spartan" panose="020B0604020202020204" charset="0"/>
              </a:rPr>
            </a:br>
            <a:r>
              <a:rPr lang="en-GB" sz="2105" dirty="0">
                <a:solidFill>
                  <a:srgbClr val="FCB911"/>
                </a:solidFill>
                <a:latin typeface="League Spartan" panose="020B0604020202020204" charset="0"/>
              </a:rPr>
              <a:t>Royal Blue T-shirt (preferably with school logo)</a:t>
            </a:r>
            <a:br>
              <a:rPr lang="en-GB" sz="2105" dirty="0">
                <a:solidFill>
                  <a:srgbClr val="FCB911"/>
                </a:solidFill>
                <a:latin typeface="League Spartan" panose="020B0604020202020204" charset="0"/>
              </a:rPr>
            </a:br>
            <a:r>
              <a:rPr lang="en-GB" sz="2105" dirty="0">
                <a:solidFill>
                  <a:srgbClr val="FCB911"/>
                </a:solidFill>
                <a:latin typeface="League Spartan" panose="020B0604020202020204" charset="0"/>
              </a:rPr>
              <a:t>Black Shorts</a:t>
            </a:r>
            <a:br>
              <a:rPr lang="en-GB" sz="2105" dirty="0">
                <a:solidFill>
                  <a:srgbClr val="FCB911"/>
                </a:solidFill>
                <a:latin typeface="League Spartan" panose="020B0604020202020204" charset="0"/>
              </a:rPr>
            </a:br>
            <a:r>
              <a:rPr lang="en-GB" sz="2105" dirty="0">
                <a:solidFill>
                  <a:srgbClr val="FCB911"/>
                </a:solidFill>
                <a:latin typeface="League Spartan" panose="020B0604020202020204" charset="0"/>
              </a:rPr>
              <a:t>Black/Navy tracksuit for Autumn/Spring Term</a:t>
            </a:r>
            <a:br>
              <a:rPr lang="en-GB" sz="2105" dirty="0">
                <a:solidFill>
                  <a:srgbClr val="FCB911"/>
                </a:solidFill>
                <a:latin typeface="League Spartan" panose="020B0604020202020204" charset="0"/>
              </a:rPr>
            </a:br>
            <a:r>
              <a:rPr lang="en-GB" sz="2105" dirty="0">
                <a:solidFill>
                  <a:srgbClr val="FCB911"/>
                </a:solidFill>
                <a:latin typeface="League Spartan" panose="020B0604020202020204" charset="0"/>
              </a:rPr>
              <a:t>Trainers for use on the field or playground</a:t>
            </a:r>
          </a:p>
          <a:p>
            <a:pPr fontAlgn="t"/>
            <a:endParaRPr lang="en-GB" sz="2456" dirty="0"/>
          </a:p>
          <a:p>
            <a:pPr fontAlgn="t"/>
            <a:endParaRPr lang="en-GB" sz="2456" dirty="0"/>
          </a:p>
          <a:p>
            <a:endParaRPr lang="en-US" sz="2456" dirty="0"/>
          </a:p>
        </p:txBody>
      </p:sp>
      <p:pic>
        <p:nvPicPr>
          <p:cNvPr id="26" name="Picture 6">
            <a:extLst>
              <a:ext uri="{FF2B5EF4-FFF2-40B4-BE49-F238E27FC236}">
                <a16:creationId xmlns:a16="http://schemas.microsoft.com/office/drawing/2014/main" id="{0364695A-BC53-8B0F-F917-A8BFD456DB9E}"/>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34641" y="4616358"/>
            <a:ext cx="1006868" cy="112193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98470CBA-79E4-7124-356A-5EB95F78AD04}"/>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6249700" y="3464948"/>
            <a:ext cx="1176751" cy="1451791"/>
          </a:xfrm>
          <a:prstGeom prst="rect">
            <a:avLst/>
          </a:prstGeom>
        </p:spPr>
      </p:pic>
      <p:pic>
        <p:nvPicPr>
          <p:cNvPr id="19" name="Picture 18">
            <a:extLst>
              <a:ext uri="{FF2B5EF4-FFF2-40B4-BE49-F238E27FC236}">
                <a16:creationId xmlns:a16="http://schemas.microsoft.com/office/drawing/2014/main" id="{F8A3C6BE-C79D-D174-711F-E5D8E9A4391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7814744" y="4132024"/>
            <a:ext cx="1321601" cy="1433015"/>
          </a:xfrm>
          <a:prstGeom prst="rect">
            <a:avLst/>
          </a:prstGeom>
        </p:spPr>
      </p:pic>
      <p:grpSp>
        <p:nvGrpSpPr>
          <p:cNvPr id="7" name="Group 2">
            <a:extLst>
              <a:ext uri="{FF2B5EF4-FFF2-40B4-BE49-F238E27FC236}">
                <a16:creationId xmlns:a16="http://schemas.microsoft.com/office/drawing/2014/main" id="{C5B3B81B-AEDA-FF84-01D6-FDC877DEF194}"/>
              </a:ext>
            </a:extLst>
          </p:cNvPr>
          <p:cNvGrpSpPr/>
          <p:nvPr/>
        </p:nvGrpSpPr>
        <p:grpSpPr>
          <a:xfrm>
            <a:off x="0" y="84830"/>
            <a:ext cx="1273768" cy="1110853"/>
            <a:chOff x="0" y="0"/>
            <a:chExt cx="812800" cy="812800"/>
          </a:xfrm>
        </p:grpSpPr>
        <p:sp>
          <p:nvSpPr>
            <p:cNvPr id="16" name="Freeform 3">
              <a:extLst>
                <a:ext uri="{FF2B5EF4-FFF2-40B4-BE49-F238E27FC236}">
                  <a16:creationId xmlns:a16="http://schemas.microsoft.com/office/drawing/2014/main" id="{8C4D7298-0549-49A9-C53F-71E8E47A317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8" name="TextBox 4">
              <a:extLst>
                <a:ext uri="{FF2B5EF4-FFF2-40B4-BE49-F238E27FC236}">
                  <a16:creationId xmlns:a16="http://schemas.microsoft.com/office/drawing/2014/main" id="{4B4372A4-6FD9-278C-A69B-ABAE358381C9}"/>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20" name="Freeform 7">
            <a:extLst>
              <a:ext uri="{FF2B5EF4-FFF2-40B4-BE49-F238E27FC236}">
                <a16:creationId xmlns:a16="http://schemas.microsoft.com/office/drawing/2014/main" id="{5BD8AD47-63D9-33A7-4B99-5CF2E68A417C}"/>
              </a:ext>
            </a:extLst>
          </p:cNvPr>
          <p:cNvSpPr/>
          <p:nvPr/>
        </p:nvSpPr>
        <p:spPr>
          <a:xfrm>
            <a:off x="-68493" y="-83107"/>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10"/>
            <a:stretch>
              <a:fillRect l="-338" r="-6640"/>
            </a:stretch>
          </a:blipFill>
        </p:spPr>
        <p:txBody>
          <a:bodyPr/>
          <a:lstStyle/>
          <a:p>
            <a:endParaRPr lang="en-GB"/>
          </a:p>
        </p:txBody>
      </p:sp>
      <p:grpSp>
        <p:nvGrpSpPr>
          <p:cNvPr id="25" name="Group 11">
            <a:extLst>
              <a:ext uri="{FF2B5EF4-FFF2-40B4-BE49-F238E27FC236}">
                <a16:creationId xmlns:a16="http://schemas.microsoft.com/office/drawing/2014/main" id="{D86E1284-ACF2-45AA-5A89-FD5E5765DA16}"/>
              </a:ext>
            </a:extLst>
          </p:cNvPr>
          <p:cNvGrpSpPr/>
          <p:nvPr/>
        </p:nvGrpSpPr>
        <p:grpSpPr>
          <a:xfrm>
            <a:off x="6568711" y="55929"/>
            <a:ext cx="4111989" cy="3950921"/>
            <a:chOff x="0" y="0"/>
            <a:chExt cx="711775" cy="717100"/>
          </a:xfrm>
        </p:grpSpPr>
        <p:sp>
          <p:nvSpPr>
            <p:cNvPr id="27" name="Freeform 12">
              <a:extLst>
                <a:ext uri="{FF2B5EF4-FFF2-40B4-BE49-F238E27FC236}">
                  <a16:creationId xmlns:a16="http://schemas.microsoft.com/office/drawing/2014/main" id="{4AC1F9D2-42DA-80F5-9DFC-327098572014}"/>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11"/>
              <a:stretch>
                <a:fillRect l="-25590" r="-25590"/>
              </a:stretch>
            </a:blipFill>
            <a:ln w="104775" cap="sq">
              <a:solidFill>
                <a:srgbClr val="FCB911"/>
              </a:solidFill>
              <a:prstDash val="solid"/>
              <a:miter/>
            </a:ln>
          </p:spPr>
          <p:txBody>
            <a:bodyPr/>
            <a:lstStyle/>
            <a:p>
              <a:endParaRPr lang="en-GB"/>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2" name="Group 2"/>
          <p:cNvGrpSpPr/>
          <p:nvPr/>
        </p:nvGrpSpPr>
        <p:grpSpPr>
          <a:xfrm>
            <a:off x="0" y="1"/>
            <a:ext cx="1308101" cy="1199092"/>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grpSp>
        <p:nvGrpSpPr>
          <p:cNvPr id="7" name="Group 7"/>
          <p:cNvGrpSpPr/>
          <p:nvPr/>
        </p:nvGrpSpPr>
        <p:grpSpPr>
          <a:xfrm>
            <a:off x="-338861" y="6804000"/>
            <a:ext cx="11145881" cy="756000"/>
            <a:chOff x="0" y="0"/>
            <a:chExt cx="11953092" cy="810751"/>
          </a:xfrm>
        </p:grpSpPr>
        <p:sp>
          <p:nvSpPr>
            <p:cNvPr id="8" name="Freeform 8"/>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p:cNvGrpSpPr/>
          <p:nvPr/>
        </p:nvGrpSpPr>
        <p:grpSpPr>
          <a:xfrm>
            <a:off x="6489700" y="0"/>
            <a:ext cx="4202300" cy="3950921"/>
            <a:chOff x="0" y="0"/>
            <a:chExt cx="711775" cy="717100"/>
          </a:xfrm>
        </p:grpSpPr>
        <p:sp>
          <p:nvSpPr>
            <p:cNvPr id="11" name="Freeform 11"/>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4735" b="-44150"/>
              </a:stretch>
            </a:blipFill>
            <a:ln w="104775" cap="sq">
              <a:solidFill>
                <a:srgbClr val="3867D6"/>
              </a:solidFill>
              <a:prstDash val="solid"/>
              <a:miter/>
            </a:ln>
          </p:spPr>
          <p:txBody>
            <a:bodyPr/>
            <a:lstStyle/>
            <a:p>
              <a:endParaRPr lang="en-GB"/>
            </a:p>
          </p:txBody>
        </p:sp>
      </p:grpSp>
      <p:sp>
        <p:nvSpPr>
          <p:cNvPr id="12" name="TextBox 12"/>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p:cNvSpPr/>
          <p:nvPr/>
        </p:nvSpPr>
        <p:spPr>
          <a:xfrm>
            <a:off x="-97767" y="-107483"/>
            <a:ext cx="1405868" cy="1447333"/>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
        <p:nvSpPr>
          <p:cNvPr id="19" name="Text Placeholder 3">
            <a:extLst>
              <a:ext uri="{FF2B5EF4-FFF2-40B4-BE49-F238E27FC236}">
                <a16:creationId xmlns:a16="http://schemas.microsoft.com/office/drawing/2014/main" id="{6695442A-3209-3DC5-D708-0580EE4926FD}"/>
              </a:ext>
            </a:extLst>
          </p:cNvPr>
          <p:cNvSpPr txBox="1">
            <a:spLocks/>
          </p:cNvSpPr>
          <p:nvPr/>
        </p:nvSpPr>
        <p:spPr>
          <a:xfrm>
            <a:off x="308688" y="2595179"/>
            <a:ext cx="6090842" cy="3865007"/>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GB" sz="2159" dirty="0">
                <a:solidFill>
                  <a:srgbClr val="3867D6"/>
                </a:solidFill>
                <a:latin typeface="League Spartan" panose="020B0604020202020204" charset="0"/>
              </a:rPr>
              <a:t>As an OPAL Platinum School children use the outside even in wet weather.  </a:t>
            </a:r>
          </a:p>
          <a:p>
            <a:pPr marL="0" indent="0">
              <a:buFont typeface="Arial" pitchFamily="34" charset="0"/>
              <a:buNone/>
            </a:pPr>
            <a:endParaRPr lang="en-GB" sz="2159" dirty="0">
              <a:solidFill>
                <a:srgbClr val="3867D6"/>
              </a:solidFill>
              <a:latin typeface="League Spartan" panose="020B0604020202020204" charset="0"/>
            </a:endParaRPr>
          </a:p>
          <a:p>
            <a:pPr marL="0" indent="0" algn="ctr">
              <a:buFont typeface="Arial" pitchFamily="34" charset="0"/>
              <a:buNone/>
            </a:pPr>
            <a:r>
              <a:rPr lang="en-GB" sz="2159" dirty="0">
                <a:solidFill>
                  <a:srgbClr val="3867D6"/>
                </a:solidFill>
                <a:latin typeface="League Spartan" panose="020B0604020202020204" charset="0"/>
              </a:rPr>
              <a:t>They require a raincoat (and trousers if they wish). To play on the field they require welly boots. </a:t>
            </a:r>
          </a:p>
          <a:p>
            <a:pPr marL="0" indent="0">
              <a:buFont typeface="Arial" pitchFamily="34" charset="0"/>
              <a:buNone/>
            </a:pPr>
            <a:endParaRPr lang="en-GB" sz="2159" dirty="0">
              <a:solidFill>
                <a:srgbClr val="3867D6"/>
              </a:solidFill>
              <a:latin typeface="League Spartan" panose="020B0604020202020204" charset="0"/>
            </a:endParaRPr>
          </a:p>
          <a:p>
            <a:pPr marL="0" indent="0" algn="ctr">
              <a:buFont typeface="Arial" pitchFamily="34" charset="0"/>
              <a:buNone/>
            </a:pPr>
            <a:r>
              <a:rPr lang="en-GB" sz="2159" dirty="0">
                <a:solidFill>
                  <a:srgbClr val="3867D6"/>
                </a:solidFill>
                <a:latin typeface="League Spartan" panose="020B0604020202020204" charset="0"/>
              </a:rPr>
              <a:t>We have a wide range of resources outside for your child to play with but are always looking for donations to add to our OPAL fun.</a:t>
            </a:r>
          </a:p>
        </p:txBody>
      </p:sp>
      <p:pic>
        <p:nvPicPr>
          <p:cNvPr id="1026" name="Picture 2" descr="Lingey House Primary School - OPAL">
            <a:extLst>
              <a:ext uri="{FF2B5EF4-FFF2-40B4-BE49-F238E27FC236}">
                <a16:creationId xmlns:a16="http://schemas.microsoft.com/office/drawing/2014/main" id="{C4FF0692-0371-A71C-CABB-1F8E2D7EC8DE}"/>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30735" y="683681"/>
            <a:ext cx="4721397" cy="12588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AC6ECEAA-81D2-A26E-BDB0-D5281430DACB}"/>
            </a:ext>
          </a:extLst>
        </p:cNvPr>
        <p:cNvGrpSpPr/>
        <p:nvPr/>
      </p:nvGrpSpPr>
      <p:grpSpPr>
        <a:xfrm>
          <a:off x="0" y="0"/>
          <a:ext cx="0" cy="0"/>
          <a:chOff x="0" y="0"/>
          <a:chExt cx="0" cy="0"/>
        </a:xfrm>
      </p:grpSpPr>
      <p:grpSp>
        <p:nvGrpSpPr>
          <p:cNvPr id="19" name="Group 8">
            <a:extLst>
              <a:ext uri="{FF2B5EF4-FFF2-40B4-BE49-F238E27FC236}">
                <a16:creationId xmlns:a16="http://schemas.microsoft.com/office/drawing/2014/main" id="{EC79833B-3791-B570-E60A-233FD4B01630}"/>
              </a:ext>
            </a:extLst>
          </p:cNvPr>
          <p:cNvGrpSpPr/>
          <p:nvPr/>
        </p:nvGrpSpPr>
        <p:grpSpPr>
          <a:xfrm>
            <a:off x="-210752" y="6817883"/>
            <a:ext cx="11145881" cy="756000"/>
            <a:chOff x="0" y="0"/>
            <a:chExt cx="11953092" cy="810751"/>
          </a:xfrm>
        </p:grpSpPr>
        <p:sp>
          <p:nvSpPr>
            <p:cNvPr id="21" name="Freeform 9">
              <a:extLst>
                <a:ext uri="{FF2B5EF4-FFF2-40B4-BE49-F238E27FC236}">
                  <a16:creationId xmlns:a16="http://schemas.microsoft.com/office/drawing/2014/main" id="{5BE2E589-AFA4-857A-5748-7D89B7452737}"/>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22" name="TextBox 10">
              <a:extLst>
                <a:ext uri="{FF2B5EF4-FFF2-40B4-BE49-F238E27FC236}">
                  <a16:creationId xmlns:a16="http://schemas.microsoft.com/office/drawing/2014/main" id="{18975EC6-4132-8FB3-EA93-C27FBD75A8CB}"/>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5" name="Freeform 5">
            <a:extLst>
              <a:ext uri="{FF2B5EF4-FFF2-40B4-BE49-F238E27FC236}">
                <a16:creationId xmlns:a16="http://schemas.microsoft.com/office/drawing/2014/main" id="{8854D20F-29FD-2AAE-6F70-24410A3F46E3}"/>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EE5BF8C5-C18E-4D3E-297B-0DAF5DF5C96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13" name="TextBox 13">
            <a:extLst>
              <a:ext uri="{FF2B5EF4-FFF2-40B4-BE49-F238E27FC236}">
                <a16:creationId xmlns:a16="http://schemas.microsoft.com/office/drawing/2014/main" id="{56081F2B-9833-3336-D64E-44D81A19EB41}"/>
              </a:ext>
            </a:extLst>
          </p:cNvPr>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dirty="0">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E7A195A8-412D-F520-B3B2-42DDFECD7B4A}"/>
              </a:ext>
            </a:extLst>
          </p:cNvPr>
          <p:cNvSpPr txBox="1"/>
          <p:nvPr/>
        </p:nvSpPr>
        <p:spPr>
          <a:xfrm>
            <a:off x="7757139" y="6336134"/>
            <a:ext cx="1712255" cy="333425"/>
          </a:xfrm>
          <a:prstGeom prst="rect">
            <a:avLst/>
          </a:prstGeom>
        </p:spPr>
        <p:txBody>
          <a:bodyPr lIns="0" tIns="0" rIns="0" bIns="0" rtlCol="0" anchor="t">
            <a:spAutoFit/>
          </a:bodyPr>
          <a:lstStyle/>
          <a:p>
            <a:pPr algn="l">
              <a:lnSpc>
                <a:spcPts val="2633"/>
              </a:lnSpc>
            </a:pPr>
            <a:r>
              <a:rPr lang="en-US" sz="1880" dirty="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6CAE4205-478D-A188-1E7D-411903F896C1}"/>
              </a:ext>
            </a:extLst>
          </p:cNvPr>
          <p:cNvSpPr txBox="1"/>
          <p:nvPr/>
        </p:nvSpPr>
        <p:spPr>
          <a:xfrm>
            <a:off x="296826" y="6784950"/>
            <a:ext cx="10130727" cy="61875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3867D6"/>
                </a:solidFill>
                <a:latin typeface="Montserrat Bold"/>
                <a:ea typeface="Montserrat Bold"/>
                <a:cs typeface="Montserrat Bold"/>
                <a:sym typeface="Montserrat Bold"/>
              </a:rPr>
              <a:t>Resilient, Curious, High Aspirations, Persevere</a:t>
            </a:r>
          </a:p>
        </p:txBody>
      </p:sp>
      <p:sp>
        <p:nvSpPr>
          <p:cNvPr id="20" name="Title 6">
            <a:extLst>
              <a:ext uri="{FF2B5EF4-FFF2-40B4-BE49-F238E27FC236}">
                <a16:creationId xmlns:a16="http://schemas.microsoft.com/office/drawing/2014/main" id="{2012915D-E68A-73B2-3CC3-DEA571A2ED16}"/>
              </a:ext>
            </a:extLst>
          </p:cNvPr>
          <p:cNvSpPr txBox="1">
            <a:spLocks/>
          </p:cNvSpPr>
          <p:nvPr/>
        </p:nvSpPr>
        <p:spPr>
          <a:xfrm>
            <a:off x="990600" y="851965"/>
            <a:ext cx="5499100" cy="82771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FCB911"/>
                </a:solidFill>
                <a:latin typeface="League Spartan" panose="020B0604020202020204" charset="0"/>
              </a:rPr>
              <a:t>Curriculum Overview </a:t>
            </a:r>
          </a:p>
        </p:txBody>
      </p:sp>
      <p:sp>
        <p:nvSpPr>
          <p:cNvPr id="7" name="Freeform 7">
            <a:extLst>
              <a:ext uri="{FF2B5EF4-FFF2-40B4-BE49-F238E27FC236}">
                <a16:creationId xmlns:a16="http://schemas.microsoft.com/office/drawing/2014/main" id="{BA59F089-1317-9E80-0484-5044BB565DC1}"/>
              </a:ext>
            </a:extLst>
          </p:cNvPr>
          <p:cNvSpPr/>
          <p:nvPr/>
        </p:nvSpPr>
        <p:spPr>
          <a:xfrm>
            <a:off x="-29168" y="51846"/>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23" name="Group 11">
            <a:extLst>
              <a:ext uri="{FF2B5EF4-FFF2-40B4-BE49-F238E27FC236}">
                <a16:creationId xmlns:a16="http://schemas.microsoft.com/office/drawing/2014/main" id="{152E379F-30D9-9D68-B63D-D189091683B3}"/>
              </a:ext>
            </a:extLst>
          </p:cNvPr>
          <p:cNvGrpSpPr/>
          <p:nvPr/>
        </p:nvGrpSpPr>
        <p:grpSpPr>
          <a:xfrm>
            <a:off x="6458857" y="58196"/>
            <a:ext cx="4202300" cy="4045658"/>
            <a:chOff x="0" y="0"/>
            <a:chExt cx="711775" cy="717100"/>
          </a:xfrm>
        </p:grpSpPr>
        <p:sp>
          <p:nvSpPr>
            <p:cNvPr id="24" name="Freeform 12">
              <a:extLst>
                <a:ext uri="{FF2B5EF4-FFF2-40B4-BE49-F238E27FC236}">
                  <a16:creationId xmlns:a16="http://schemas.microsoft.com/office/drawing/2014/main" id="{48A5422B-90F5-0326-0D60-2B4248B61FCE}"/>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11174" r="-40223"/>
              </a:stretch>
            </a:blipFill>
            <a:ln w="104775" cap="sq">
              <a:solidFill>
                <a:srgbClr val="FCB911"/>
              </a:solidFill>
              <a:prstDash val="solid"/>
              <a:miter/>
            </a:ln>
          </p:spPr>
          <p:txBody>
            <a:bodyPr/>
            <a:lstStyle/>
            <a:p>
              <a:endParaRPr lang="en-GB"/>
            </a:p>
          </p:txBody>
        </p:sp>
      </p:grpSp>
      <p:sp>
        <p:nvSpPr>
          <p:cNvPr id="2" name="Text Placeholder 9">
            <a:extLst>
              <a:ext uri="{FF2B5EF4-FFF2-40B4-BE49-F238E27FC236}">
                <a16:creationId xmlns:a16="http://schemas.microsoft.com/office/drawing/2014/main" id="{564DAE13-EC24-3867-F192-0A36DDF2420D}"/>
              </a:ext>
            </a:extLst>
          </p:cNvPr>
          <p:cNvSpPr txBox="1">
            <a:spLocks/>
          </p:cNvSpPr>
          <p:nvPr/>
        </p:nvSpPr>
        <p:spPr>
          <a:xfrm>
            <a:off x="23831" y="2033833"/>
            <a:ext cx="5696162" cy="410882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US" dirty="0">
              <a:solidFill>
                <a:srgbClr val="FCB911"/>
              </a:solidFill>
              <a:latin typeface="Comic Sans MS" panose="030F0702030302020204" pitchFamily="66" charset="0"/>
            </a:endParaRPr>
          </a:p>
          <a:p>
            <a:r>
              <a:rPr lang="en-US" dirty="0">
                <a:solidFill>
                  <a:srgbClr val="FCB911"/>
                </a:solidFill>
                <a:latin typeface="League Spartan" panose="020B0604020202020204" charset="0"/>
              </a:rPr>
              <a:t>Autumn: Central America and Mayan </a:t>
            </a:r>
            <a:r>
              <a:rPr lang="en-US" dirty="0" err="1">
                <a:solidFill>
                  <a:srgbClr val="FCB911"/>
                </a:solidFill>
                <a:latin typeface="League Spartan" panose="020B0604020202020204" charset="0"/>
              </a:rPr>
              <a:t>Civilisation</a:t>
            </a:r>
            <a:r>
              <a:rPr lang="en-US" dirty="0">
                <a:solidFill>
                  <a:srgbClr val="FCB911"/>
                </a:solidFill>
                <a:latin typeface="League Spartan" panose="020B0604020202020204" charset="0"/>
              </a:rPr>
              <a:t> </a:t>
            </a:r>
          </a:p>
          <a:p>
            <a:r>
              <a:rPr lang="en-US" dirty="0">
                <a:solidFill>
                  <a:srgbClr val="FCB911"/>
                </a:solidFill>
                <a:latin typeface="League Spartan" panose="020B0604020202020204" charset="0"/>
              </a:rPr>
              <a:t>Spring: Romans in Britain</a:t>
            </a:r>
          </a:p>
          <a:p>
            <a:r>
              <a:rPr lang="en-US" dirty="0">
                <a:solidFill>
                  <a:srgbClr val="FCB911"/>
                </a:solidFill>
                <a:latin typeface="League Spartan" panose="020B0604020202020204" charset="0"/>
              </a:rPr>
              <a:t>Summer: Rivers</a:t>
            </a:r>
          </a:p>
          <a:p>
            <a:endParaRPr lang="en-US" sz="2456" dirty="0">
              <a:latin typeface="Comic Sans MS" panose="030F0702030302020204" pitchFamily="66" charset="0"/>
            </a:endParaRPr>
          </a:p>
        </p:txBody>
      </p:sp>
    </p:spTree>
    <p:extLst>
      <p:ext uri="{BB962C8B-B14F-4D97-AF65-F5344CB8AC3E}">
        <p14:creationId xmlns:p14="http://schemas.microsoft.com/office/powerpoint/2010/main" val="1723642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D476C75D-4B47-CB31-2BDA-31219CC8FA4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3FE3ED7-B08B-B9C5-4EA2-003E7F3592FA}"/>
              </a:ext>
            </a:extLst>
          </p:cNvPr>
          <p:cNvGrpSpPr/>
          <p:nvPr/>
        </p:nvGrpSpPr>
        <p:grpSpPr>
          <a:xfrm>
            <a:off x="2005656" y="4645591"/>
            <a:ext cx="1581367" cy="1581367"/>
            <a:chOff x="0" y="0"/>
            <a:chExt cx="812800" cy="812800"/>
          </a:xfrm>
        </p:grpSpPr>
        <p:sp>
          <p:nvSpPr>
            <p:cNvPr id="3" name="Freeform 3">
              <a:extLst>
                <a:ext uri="{FF2B5EF4-FFF2-40B4-BE49-F238E27FC236}">
                  <a16:creationId xmlns:a16="http://schemas.microsoft.com/office/drawing/2014/main" id="{AEDB10FE-170D-41C3-FDB2-9FBE8E880B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3ABA9AC5-DC9A-9572-0609-A34EE25B5DE7}"/>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60098DBD-1027-310C-9A15-C94E9DB046A6}"/>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C0AE35DE-694B-4D0E-2E72-F919AA82E65E}"/>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CD7FC0F8-E796-FFB8-0BCD-C822EEF0F162}"/>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11697382-D176-ED81-E0B8-153FA9F48880}"/>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AA191A59-ED74-52CE-8D82-BFF94ED0F18F}"/>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D56BE6DF-65BD-ADCE-454C-DFAAF8CF4B8D}"/>
              </a:ext>
            </a:extLst>
          </p:cNvPr>
          <p:cNvGrpSpPr/>
          <p:nvPr/>
        </p:nvGrpSpPr>
        <p:grpSpPr>
          <a:xfrm>
            <a:off x="5719993" y="0"/>
            <a:ext cx="4972007" cy="5009203"/>
            <a:chOff x="0" y="0"/>
            <a:chExt cx="711775" cy="717100"/>
          </a:xfrm>
        </p:grpSpPr>
        <p:sp>
          <p:nvSpPr>
            <p:cNvPr id="11" name="Freeform 11">
              <a:extLst>
                <a:ext uri="{FF2B5EF4-FFF2-40B4-BE49-F238E27FC236}">
                  <a16:creationId xmlns:a16="http://schemas.microsoft.com/office/drawing/2014/main" id="{CFDC6CA5-316C-1956-A154-43E735A4E40C}"/>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E0859FDE-C0D7-C240-A52D-79C3C17E3095}"/>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794D7D87-EC75-AB48-48C4-A1D67CA5217A}"/>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4B214762-09A1-B1E7-7A06-E44FD6984E6E}"/>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3F66DD86-A822-290E-CA74-17455291F090}"/>
              </a:ext>
            </a:extLst>
          </p:cNvPr>
          <p:cNvSpPr/>
          <p:nvPr/>
        </p:nvSpPr>
        <p:spPr>
          <a:xfrm>
            <a:off x="1907889" y="4544969"/>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pic>
        <p:nvPicPr>
          <p:cNvPr id="18" name="Picture 17">
            <a:extLst>
              <a:ext uri="{FF2B5EF4-FFF2-40B4-BE49-F238E27FC236}">
                <a16:creationId xmlns:a16="http://schemas.microsoft.com/office/drawing/2014/main" id="{C06DC9B5-8A89-D0CD-A361-8768AD5811A8}"/>
              </a:ext>
            </a:extLst>
          </p:cNvPr>
          <p:cNvPicPr>
            <a:picLocks noChangeAspect="1"/>
          </p:cNvPicPr>
          <p:nvPr/>
        </p:nvPicPr>
        <p:blipFill>
          <a:blip r:embed="rId8"/>
          <a:stretch>
            <a:fillRect/>
          </a:stretch>
        </p:blipFill>
        <p:spPr>
          <a:xfrm>
            <a:off x="710740" y="1444959"/>
            <a:ext cx="4523339" cy="3089997"/>
          </a:xfrm>
          <a:prstGeom prst="rect">
            <a:avLst/>
          </a:prstGeom>
        </p:spPr>
      </p:pic>
      <p:sp>
        <p:nvSpPr>
          <p:cNvPr id="15" name="Title 6">
            <a:extLst>
              <a:ext uri="{FF2B5EF4-FFF2-40B4-BE49-F238E27FC236}">
                <a16:creationId xmlns:a16="http://schemas.microsoft.com/office/drawing/2014/main" id="{9F83CA06-0780-2049-66C4-2833E27FA9E9}"/>
              </a:ext>
            </a:extLst>
          </p:cNvPr>
          <p:cNvSpPr txBox="1">
            <a:spLocks/>
          </p:cNvSpPr>
          <p:nvPr/>
        </p:nvSpPr>
        <p:spPr>
          <a:xfrm>
            <a:off x="0" y="151632"/>
            <a:ext cx="54991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3867D6"/>
                </a:solidFill>
                <a:latin typeface="League Spartan" panose="020B0604020202020204" charset="0"/>
              </a:rPr>
              <a:t>Writing </a:t>
            </a:r>
          </a:p>
        </p:txBody>
      </p:sp>
    </p:spTree>
    <p:extLst>
      <p:ext uri="{BB962C8B-B14F-4D97-AF65-F5344CB8AC3E}">
        <p14:creationId xmlns:p14="http://schemas.microsoft.com/office/powerpoint/2010/main" val="3397654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53BD3417-D3F5-AD2F-29C8-3FAD3A9E678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12A5123-F77A-AED4-CEAE-3CB4045EF55C}"/>
              </a:ext>
            </a:extLst>
          </p:cNvPr>
          <p:cNvGrpSpPr/>
          <p:nvPr/>
        </p:nvGrpSpPr>
        <p:grpSpPr>
          <a:xfrm>
            <a:off x="2005656" y="4645591"/>
            <a:ext cx="1581367" cy="1581367"/>
            <a:chOff x="0" y="0"/>
            <a:chExt cx="812800" cy="812800"/>
          </a:xfrm>
        </p:grpSpPr>
        <p:sp>
          <p:nvSpPr>
            <p:cNvPr id="3" name="Freeform 3">
              <a:extLst>
                <a:ext uri="{FF2B5EF4-FFF2-40B4-BE49-F238E27FC236}">
                  <a16:creationId xmlns:a16="http://schemas.microsoft.com/office/drawing/2014/main" id="{B8F7F107-55BA-F025-4BB6-35478428195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2CCC6171-F3B3-65E3-61FC-E407746C78F1}"/>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756BB92-3967-0A3D-3079-B76CD10E5CD2}"/>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16A0737B-3862-34BC-2406-6B3B22A9B38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4C656538-9778-7692-FA87-1BE32E1676EF}"/>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D41FDCFF-4236-7435-A618-BD0334C784F2}"/>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FCDF980E-6559-AF2E-EBAC-42B93E097511}"/>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142BCFAB-7D45-37FB-BC87-E43E9D32B8BD}"/>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2A0FDB1A-1BB8-9583-A370-E84BA207AD7C}"/>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314E5D99-098C-FEBA-C6FD-9C33618EA323}"/>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4A1C045B-826D-D55C-313B-47176327F088}"/>
              </a:ext>
            </a:extLst>
          </p:cNvPr>
          <p:cNvSpPr/>
          <p:nvPr/>
        </p:nvSpPr>
        <p:spPr>
          <a:xfrm>
            <a:off x="1907889" y="4544969"/>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pic>
        <p:nvPicPr>
          <p:cNvPr id="15" name="Picture 14">
            <a:extLst>
              <a:ext uri="{FF2B5EF4-FFF2-40B4-BE49-F238E27FC236}">
                <a16:creationId xmlns:a16="http://schemas.microsoft.com/office/drawing/2014/main" id="{5E3010CC-4FD0-5E14-3C89-F0E5088E3192}"/>
              </a:ext>
            </a:extLst>
          </p:cNvPr>
          <p:cNvPicPr>
            <a:picLocks noChangeAspect="1"/>
          </p:cNvPicPr>
          <p:nvPr/>
        </p:nvPicPr>
        <p:blipFill>
          <a:blip r:embed="rId7"/>
          <a:stretch>
            <a:fillRect/>
          </a:stretch>
        </p:blipFill>
        <p:spPr>
          <a:xfrm>
            <a:off x="165100" y="285046"/>
            <a:ext cx="5644646" cy="3756218"/>
          </a:xfrm>
          <a:prstGeom prst="rect">
            <a:avLst/>
          </a:prstGeom>
        </p:spPr>
      </p:pic>
      <p:pic>
        <p:nvPicPr>
          <p:cNvPr id="17" name="Picture 16">
            <a:extLst>
              <a:ext uri="{FF2B5EF4-FFF2-40B4-BE49-F238E27FC236}">
                <a16:creationId xmlns:a16="http://schemas.microsoft.com/office/drawing/2014/main" id="{3E8A934F-D698-901A-8A20-79F4ECA5BDE3}"/>
              </a:ext>
            </a:extLst>
          </p:cNvPr>
          <p:cNvPicPr>
            <a:picLocks noChangeAspect="1"/>
          </p:cNvPicPr>
          <p:nvPr/>
        </p:nvPicPr>
        <p:blipFill>
          <a:blip r:embed="rId8"/>
          <a:stretch>
            <a:fillRect/>
          </a:stretch>
        </p:blipFill>
        <p:spPr>
          <a:xfrm>
            <a:off x="4914177" y="2528511"/>
            <a:ext cx="5685924" cy="3198977"/>
          </a:xfrm>
          <a:prstGeom prst="rect">
            <a:avLst/>
          </a:prstGeom>
        </p:spPr>
      </p:pic>
      <p:sp>
        <p:nvSpPr>
          <p:cNvPr id="19" name="Title 6">
            <a:extLst>
              <a:ext uri="{FF2B5EF4-FFF2-40B4-BE49-F238E27FC236}">
                <a16:creationId xmlns:a16="http://schemas.microsoft.com/office/drawing/2014/main" id="{5ED90A97-777A-9B9C-B0BC-FD927EA35EE3}"/>
              </a:ext>
            </a:extLst>
          </p:cNvPr>
          <p:cNvSpPr txBox="1">
            <a:spLocks/>
          </p:cNvSpPr>
          <p:nvPr/>
        </p:nvSpPr>
        <p:spPr>
          <a:xfrm>
            <a:off x="4928453" y="428432"/>
            <a:ext cx="54991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err="1">
                <a:solidFill>
                  <a:srgbClr val="3867D6"/>
                </a:solidFill>
                <a:latin typeface="League Spartan" panose="020B0604020202020204" charset="0"/>
              </a:rPr>
              <a:t>Maths</a:t>
            </a:r>
            <a:endParaRPr lang="en-US" sz="5263" dirty="0">
              <a:solidFill>
                <a:srgbClr val="3867D6"/>
              </a:solidFill>
              <a:latin typeface="League Spartan" panose="020B0604020202020204" charset="0"/>
            </a:endParaRPr>
          </a:p>
        </p:txBody>
      </p:sp>
    </p:spTree>
    <p:extLst>
      <p:ext uri="{BB962C8B-B14F-4D97-AF65-F5344CB8AC3E}">
        <p14:creationId xmlns:p14="http://schemas.microsoft.com/office/powerpoint/2010/main" val="1327233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89AC88ED-A919-B857-E242-8E882C7F206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BECA23E-B5B6-8359-2736-A49F188E3A71}"/>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E077B9EC-82AF-A34E-94A9-A6AEC891C49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114AA77-063A-72A9-9597-1C5CFA52BA8D}"/>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D6D03F04-E8AD-FB7C-01B7-9B4B808D6E84}"/>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17760203-5081-B6A9-01F7-2FF2126CDD1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29C03569-D5BA-E057-225B-FFF63E010EE2}"/>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3281D042-265C-1422-2FB0-1C8F2BEF6A73}"/>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B941F688-A171-A7EF-4637-C1EDC48640A6}"/>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B658897A-82ED-1528-4697-AF5AFF189E01}"/>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B3F97E62-105F-72B4-14E7-18DEAC8D3C37}"/>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AD7D6A4E-76A1-28DD-4525-9AAD897BEEC3}"/>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C46D772E-EC3C-2E5E-7523-D9ED618B6105}"/>
              </a:ext>
            </a:extLst>
          </p:cNvPr>
          <p:cNvSpPr/>
          <p:nvPr/>
        </p:nvSpPr>
        <p:spPr>
          <a:xfrm>
            <a:off x="-97768" y="-107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pic>
        <p:nvPicPr>
          <p:cNvPr id="10" name="Picture 9">
            <a:extLst>
              <a:ext uri="{FF2B5EF4-FFF2-40B4-BE49-F238E27FC236}">
                <a16:creationId xmlns:a16="http://schemas.microsoft.com/office/drawing/2014/main" id="{253F199D-A3A2-9F17-6D94-1B5CC7792E88}"/>
              </a:ext>
            </a:extLst>
          </p:cNvPr>
          <p:cNvPicPr>
            <a:picLocks noChangeAspect="1"/>
          </p:cNvPicPr>
          <p:nvPr/>
        </p:nvPicPr>
        <p:blipFill>
          <a:blip r:embed="rId7"/>
          <a:stretch>
            <a:fillRect/>
          </a:stretch>
        </p:blipFill>
        <p:spPr>
          <a:xfrm>
            <a:off x="2448786" y="1138199"/>
            <a:ext cx="5219211" cy="4446239"/>
          </a:xfrm>
          <a:prstGeom prst="rect">
            <a:avLst/>
          </a:prstGeom>
        </p:spPr>
      </p:pic>
      <p:sp>
        <p:nvSpPr>
          <p:cNvPr id="11" name="Title 6">
            <a:extLst>
              <a:ext uri="{FF2B5EF4-FFF2-40B4-BE49-F238E27FC236}">
                <a16:creationId xmlns:a16="http://schemas.microsoft.com/office/drawing/2014/main" id="{1E5DE1F6-0264-7FA7-6C69-9D683A4447E0}"/>
              </a:ext>
            </a:extLst>
          </p:cNvPr>
          <p:cNvSpPr txBox="1">
            <a:spLocks/>
          </p:cNvSpPr>
          <p:nvPr/>
        </p:nvSpPr>
        <p:spPr>
          <a:xfrm>
            <a:off x="1829889" y="246377"/>
            <a:ext cx="54991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3867D6"/>
                </a:solidFill>
                <a:latin typeface="League Spartan" panose="020B0604020202020204" charset="0"/>
              </a:rPr>
              <a:t>Reading </a:t>
            </a:r>
          </a:p>
        </p:txBody>
      </p:sp>
    </p:spTree>
    <p:extLst>
      <p:ext uri="{BB962C8B-B14F-4D97-AF65-F5344CB8AC3E}">
        <p14:creationId xmlns:p14="http://schemas.microsoft.com/office/powerpoint/2010/main" val="1956845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2BDAE30B-FCB7-2EDB-4B85-A1BE1894E9E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1544C4D-A118-4E62-6082-5C6C89E55586}"/>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C9CAF918-E36F-4FBA-4923-07E110C544E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5908CF54-20DD-3142-98A4-B56015C664AE}"/>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32C3177-5551-8146-6D59-261A43145C53}"/>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01C2A84B-15F8-3428-9D08-B6F17856E3FC}"/>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66E4C1D9-0E15-718B-6A9A-492858CB551D}"/>
              </a:ext>
            </a:extLst>
          </p:cNvPr>
          <p:cNvSpPr/>
          <p:nvPr/>
        </p:nvSpPr>
        <p:spPr>
          <a:xfrm>
            <a:off x="-139700" y="-151014"/>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A84F5C51-E50A-3E3D-1C84-EDEBBD72ABE4}"/>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4F2EE441-42CC-6BD9-7D0B-F7E91062787C}"/>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4F58224E-251F-8385-3EF1-9567F5622B72}"/>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ADFC418E-B7B9-5FAA-69DB-2BA974BD3777}"/>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A3A0AF3E-1589-27CD-5344-4D49A339EBDC}"/>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A89DDD70-9F95-67F0-86AC-F47407EBF29C}"/>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6" name="Title 6">
            <a:extLst>
              <a:ext uri="{FF2B5EF4-FFF2-40B4-BE49-F238E27FC236}">
                <a16:creationId xmlns:a16="http://schemas.microsoft.com/office/drawing/2014/main" id="{3880E3AC-829F-EC4A-6E7A-C076ECE3A624}"/>
              </a:ext>
            </a:extLst>
          </p:cNvPr>
          <p:cNvSpPr txBox="1">
            <a:spLocks/>
          </p:cNvSpPr>
          <p:nvPr/>
        </p:nvSpPr>
        <p:spPr>
          <a:xfrm>
            <a:off x="-1350914" y="817607"/>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FCB911"/>
                </a:solidFill>
                <a:latin typeface="League Spartan" panose="020B0604020202020204" charset="0"/>
              </a:rPr>
              <a:t>School Trips</a:t>
            </a:r>
          </a:p>
        </p:txBody>
      </p:sp>
      <p:sp>
        <p:nvSpPr>
          <p:cNvPr id="18" name="Text Placeholder 9">
            <a:extLst>
              <a:ext uri="{FF2B5EF4-FFF2-40B4-BE49-F238E27FC236}">
                <a16:creationId xmlns:a16="http://schemas.microsoft.com/office/drawing/2014/main" id="{80E404FB-E2D0-3719-507B-8398089DC4E9}"/>
              </a:ext>
            </a:extLst>
          </p:cNvPr>
          <p:cNvSpPr txBox="1">
            <a:spLocks/>
          </p:cNvSpPr>
          <p:nvPr/>
        </p:nvSpPr>
        <p:spPr>
          <a:xfrm>
            <a:off x="165100" y="1725254"/>
            <a:ext cx="6477000" cy="47961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solidFill>
                  <a:srgbClr val="FCB911"/>
                </a:solidFill>
                <a:latin typeface="League Spartan" panose="020B0604020202020204" charset="0"/>
              </a:rPr>
              <a:t>Children will be taking part in a Mayan chocolate workshop.  </a:t>
            </a:r>
          </a:p>
          <a:p>
            <a:pPr marL="0" indent="0">
              <a:buNone/>
            </a:pPr>
            <a:r>
              <a:rPr lang="en-US" sz="2000" dirty="0">
                <a:solidFill>
                  <a:srgbClr val="FCB911"/>
                </a:solidFill>
                <a:latin typeface="League Spartan" panose="020B0604020202020204" charset="0"/>
              </a:rPr>
              <a:t>Approx cost for this workshop is £ 10 per child </a:t>
            </a:r>
          </a:p>
          <a:p>
            <a:pPr marL="0" indent="0">
              <a:buNone/>
            </a:pPr>
            <a:r>
              <a:rPr lang="en-US" sz="2000" dirty="0">
                <a:solidFill>
                  <a:srgbClr val="FCB911"/>
                </a:solidFill>
                <a:latin typeface="League Spartan" panose="020B0604020202020204" charset="0"/>
              </a:rPr>
              <a:t>In January visit St Albans Cathedral to take part in a Roman day.  Approx cost for this trip is £16 per child </a:t>
            </a:r>
          </a:p>
          <a:p>
            <a:pPr marL="0" indent="0">
              <a:buNone/>
            </a:pPr>
            <a:endParaRPr lang="en-US" sz="2000" dirty="0">
              <a:solidFill>
                <a:srgbClr val="FCB911"/>
              </a:solidFill>
              <a:latin typeface="League Spartan" panose="020B0604020202020204" charset="0"/>
            </a:endParaRPr>
          </a:p>
          <a:p>
            <a:pPr marL="0" indent="0">
              <a:buNone/>
            </a:pPr>
            <a:r>
              <a:rPr lang="en-US" sz="2000" dirty="0">
                <a:solidFill>
                  <a:srgbClr val="FCB911"/>
                </a:solidFill>
                <a:latin typeface="League Spartan" panose="020B0604020202020204" charset="0"/>
              </a:rPr>
              <a:t>If you wish to pay for these trips over the whole year on arbor you are able to make frequent payments to them over the whole year vs paying in a quick deadline when letters come out.  </a:t>
            </a:r>
          </a:p>
        </p:txBody>
      </p:sp>
      <p:grpSp>
        <p:nvGrpSpPr>
          <p:cNvPr id="20" name="Group 11">
            <a:extLst>
              <a:ext uri="{FF2B5EF4-FFF2-40B4-BE49-F238E27FC236}">
                <a16:creationId xmlns:a16="http://schemas.microsoft.com/office/drawing/2014/main" id="{C6B09B7B-4B5A-FD3F-F7C6-657E18BB2411}"/>
              </a:ext>
            </a:extLst>
          </p:cNvPr>
          <p:cNvGrpSpPr/>
          <p:nvPr/>
        </p:nvGrpSpPr>
        <p:grpSpPr>
          <a:xfrm>
            <a:off x="6460257" y="24844"/>
            <a:ext cx="4202300" cy="4030858"/>
            <a:chOff x="0" y="0"/>
            <a:chExt cx="711775" cy="717100"/>
          </a:xfrm>
        </p:grpSpPr>
        <p:sp>
          <p:nvSpPr>
            <p:cNvPr id="21" name="Freeform 12">
              <a:extLst>
                <a:ext uri="{FF2B5EF4-FFF2-40B4-BE49-F238E27FC236}">
                  <a16:creationId xmlns:a16="http://schemas.microsoft.com/office/drawing/2014/main" id="{2D5B26C5-452D-EC44-E453-0D00F9B4A5DF}"/>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36483" r="-14697"/>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670391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E3087F2B-0FED-A896-74A6-D88ECBE4205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2070EAC-634C-45DE-496A-B04FBD1FE666}"/>
              </a:ext>
            </a:extLst>
          </p:cNvPr>
          <p:cNvGrpSpPr/>
          <p:nvPr/>
        </p:nvGrpSpPr>
        <p:grpSpPr>
          <a:xfrm>
            <a:off x="0" y="-469"/>
            <a:ext cx="1581367" cy="1581367"/>
            <a:chOff x="0" y="0"/>
            <a:chExt cx="812800" cy="812800"/>
          </a:xfrm>
        </p:grpSpPr>
        <p:sp>
          <p:nvSpPr>
            <p:cNvPr id="3" name="Freeform 3">
              <a:extLst>
                <a:ext uri="{FF2B5EF4-FFF2-40B4-BE49-F238E27FC236}">
                  <a16:creationId xmlns:a16="http://schemas.microsoft.com/office/drawing/2014/main" id="{0EEFFCE1-B78D-C6FE-7BB0-8539A26AD9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dirty="0"/>
            </a:p>
          </p:txBody>
        </p:sp>
        <p:sp>
          <p:nvSpPr>
            <p:cNvPr id="4" name="TextBox 4">
              <a:extLst>
                <a:ext uri="{FF2B5EF4-FFF2-40B4-BE49-F238E27FC236}">
                  <a16:creationId xmlns:a16="http://schemas.microsoft.com/office/drawing/2014/main" id="{49CBD265-5289-3AE5-5565-32020E41D6D5}"/>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dirty="0"/>
            </a:p>
          </p:txBody>
        </p:sp>
      </p:grpSp>
      <p:sp>
        <p:nvSpPr>
          <p:cNvPr id="5" name="Freeform 5">
            <a:extLst>
              <a:ext uri="{FF2B5EF4-FFF2-40B4-BE49-F238E27FC236}">
                <a16:creationId xmlns:a16="http://schemas.microsoft.com/office/drawing/2014/main" id="{F7C763CC-1912-F9C0-5A43-534D50E88F0E}"/>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dirty="0"/>
          </a:p>
        </p:txBody>
      </p:sp>
      <p:sp>
        <p:nvSpPr>
          <p:cNvPr id="6" name="Freeform 6">
            <a:extLst>
              <a:ext uri="{FF2B5EF4-FFF2-40B4-BE49-F238E27FC236}">
                <a16:creationId xmlns:a16="http://schemas.microsoft.com/office/drawing/2014/main" id="{402867EB-8D77-1A7F-DD81-7AF5AADBE5A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grpSp>
        <p:nvGrpSpPr>
          <p:cNvPr id="7" name="Group 7">
            <a:extLst>
              <a:ext uri="{FF2B5EF4-FFF2-40B4-BE49-F238E27FC236}">
                <a16:creationId xmlns:a16="http://schemas.microsoft.com/office/drawing/2014/main" id="{187EFE52-DDBC-F714-5212-9282D79F3C8D}"/>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1033821A-AAB4-918D-030C-29AF79A1B585}"/>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dirty="0"/>
            </a:p>
          </p:txBody>
        </p:sp>
        <p:sp>
          <p:nvSpPr>
            <p:cNvPr id="9" name="TextBox 9">
              <a:extLst>
                <a:ext uri="{FF2B5EF4-FFF2-40B4-BE49-F238E27FC236}">
                  <a16:creationId xmlns:a16="http://schemas.microsoft.com/office/drawing/2014/main" id="{1706B987-A9A4-0F5D-429D-5FBEFE67A2B1}"/>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dirty="0"/>
            </a:p>
          </p:txBody>
        </p:sp>
      </p:grpSp>
      <p:sp>
        <p:nvSpPr>
          <p:cNvPr id="12" name="TextBox 12">
            <a:extLst>
              <a:ext uri="{FF2B5EF4-FFF2-40B4-BE49-F238E27FC236}">
                <a16:creationId xmlns:a16="http://schemas.microsoft.com/office/drawing/2014/main" id="{95AE75C2-3120-6FB7-2733-15D02A16EDA3}"/>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dirty="0">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835C3BA4-782C-AB92-2B56-A8EA1904DE6A}"/>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dirty="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BB83C260-F4E0-52A4-F760-D23A9E00A85E}"/>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9E1D285D-F6BD-DCC1-309D-34C4CEF9565D}"/>
              </a:ext>
            </a:extLst>
          </p:cNvPr>
          <p:cNvSpPr/>
          <p:nvPr/>
        </p:nvSpPr>
        <p:spPr>
          <a:xfrm>
            <a:off x="-96789" y="-126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dirty="0"/>
          </a:p>
        </p:txBody>
      </p:sp>
      <p:sp>
        <p:nvSpPr>
          <p:cNvPr id="17" name="Title 6">
            <a:extLst>
              <a:ext uri="{FF2B5EF4-FFF2-40B4-BE49-F238E27FC236}">
                <a16:creationId xmlns:a16="http://schemas.microsoft.com/office/drawing/2014/main" id="{D40D817B-3BCE-2977-0832-E14D2F9F3F10}"/>
              </a:ext>
            </a:extLst>
          </p:cNvPr>
          <p:cNvSpPr txBox="1">
            <a:spLocks/>
          </p:cNvSpPr>
          <p:nvPr/>
        </p:nvSpPr>
        <p:spPr>
          <a:xfrm>
            <a:off x="1656483" y="453331"/>
            <a:ext cx="4728236" cy="311737"/>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dirty="0">
                <a:solidFill>
                  <a:srgbClr val="3867D6"/>
                </a:solidFill>
                <a:latin typeface="League Spartan" panose="020B0604020202020204" charset="0"/>
              </a:rPr>
              <a:t>Statutory Assessment</a:t>
            </a:r>
          </a:p>
        </p:txBody>
      </p:sp>
      <p:grpSp>
        <p:nvGrpSpPr>
          <p:cNvPr id="15" name="Group 11">
            <a:extLst>
              <a:ext uri="{FF2B5EF4-FFF2-40B4-BE49-F238E27FC236}">
                <a16:creationId xmlns:a16="http://schemas.microsoft.com/office/drawing/2014/main" id="{856A223B-C0BC-ADB4-8C9F-94E6F52FFA8E}"/>
              </a:ext>
            </a:extLst>
          </p:cNvPr>
          <p:cNvGrpSpPr/>
          <p:nvPr/>
        </p:nvGrpSpPr>
        <p:grpSpPr>
          <a:xfrm>
            <a:off x="6458857" y="49027"/>
            <a:ext cx="4209557" cy="4186424"/>
            <a:chOff x="0" y="0"/>
            <a:chExt cx="711775" cy="717100"/>
          </a:xfrm>
        </p:grpSpPr>
        <p:sp>
          <p:nvSpPr>
            <p:cNvPr id="19" name="Freeform 12">
              <a:extLst>
                <a:ext uri="{FF2B5EF4-FFF2-40B4-BE49-F238E27FC236}">
                  <a16:creationId xmlns:a16="http://schemas.microsoft.com/office/drawing/2014/main" id="{C5FE5F01-86C0-84AA-3414-7FF3546C4544}"/>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l="-26960" r="-26960"/>
              </a:stretch>
            </a:blipFill>
            <a:ln w="104775" cap="sq">
              <a:solidFill>
                <a:srgbClr val="3867D6"/>
              </a:solidFill>
              <a:prstDash val="solid"/>
              <a:miter/>
            </a:ln>
          </p:spPr>
          <p:txBody>
            <a:bodyPr/>
            <a:lstStyle/>
            <a:p>
              <a:endParaRPr lang="en-GB"/>
            </a:p>
          </p:txBody>
        </p:sp>
      </p:grpSp>
      <p:sp>
        <p:nvSpPr>
          <p:cNvPr id="10" name="Text Placeholder 4">
            <a:extLst>
              <a:ext uri="{FF2B5EF4-FFF2-40B4-BE49-F238E27FC236}">
                <a16:creationId xmlns:a16="http://schemas.microsoft.com/office/drawing/2014/main" id="{BF1BA948-D9D2-DEFD-7B15-EF5756F9E1AF}"/>
              </a:ext>
            </a:extLst>
          </p:cNvPr>
          <p:cNvSpPr txBox="1">
            <a:spLocks/>
          </p:cNvSpPr>
          <p:nvPr/>
        </p:nvSpPr>
        <p:spPr>
          <a:xfrm>
            <a:off x="469900" y="1962564"/>
            <a:ext cx="9190037" cy="332581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en-US" sz="1950" b="1" u="sng" dirty="0">
                <a:solidFill>
                  <a:srgbClr val="3867D6"/>
                </a:solidFill>
                <a:latin typeface="League Spartan" panose="020B0604020202020204" charset="0"/>
              </a:rPr>
              <a:t>Multiplication Timetables Check</a:t>
            </a:r>
            <a:r>
              <a:rPr lang="en-US" sz="1950" dirty="0">
                <a:solidFill>
                  <a:srgbClr val="3867D6"/>
                </a:solidFill>
                <a:latin typeface="League Spartan" panose="020B0604020202020204" charset="0"/>
              </a:rPr>
              <a:t>​</a:t>
            </a:r>
          </a:p>
          <a:p>
            <a:pPr marL="0" indent="0" fontAlgn="base">
              <a:buNone/>
            </a:pPr>
            <a:endParaRPr lang="en-GB" sz="1950" dirty="0">
              <a:solidFill>
                <a:srgbClr val="3867D6"/>
              </a:solidFill>
              <a:latin typeface="League Spartan" panose="020B0604020202020204" charset="0"/>
            </a:endParaRPr>
          </a:p>
          <a:p>
            <a:pPr marL="0" indent="0" fontAlgn="base">
              <a:buNone/>
            </a:pPr>
            <a:r>
              <a:rPr lang="en-GB" sz="1950" dirty="0">
                <a:solidFill>
                  <a:srgbClr val="3867D6"/>
                </a:solidFill>
                <a:latin typeface="League Spartan" panose="020B0604020202020204" charset="0"/>
              </a:rPr>
              <a:t>Purpose of the MTC is to determine whether</a:t>
            </a:r>
          </a:p>
          <a:p>
            <a:pPr marL="0" indent="0" fontAlgn="base">
              <a:buNone/>
            </a:pPr>
            <a:r>
              <a:rPr lang="en-GB" sz="1950" dirty="0">
                <a:solidFill>
                  <a:srgbClr val="3867D6"/>
                </a:solidFill>
                <a:latin typeface="League Spartan" panose="020B0604020202020204" charset="0"/>
              </a:rPr>
              <a:t> pupils can recall their times tables fluently, </a:t>
            </a:r>
          </a:p>
          <a:p>
            <a:pPr marL="0" indent="0" fontAlgn="base">
              <a:buNone/>
            </a:pPr>
            <a:r>
              <a:rPr lang="en-GB" sz="1950" dirty="0">
                <a:solidFill>
                  <a:srgbClr val="3867D6"/>
                </a:solidFill>
                <a:latin typeface="League Spartan" panose="020B0604020202020204" charset="0"/>
              </a:rPr>
              <a:t>which is essential for future success in mathematics. </a:t>
            </a:r>
          </a:p>
          <a:p>
            <a:pPr marL="0" indent="0" fontAlgn="base">
              <a:buNone/>
            </a:pPr>
            <a:r>
              <a:rPr lang="en-GB" sz="1950" dirty="0">
                <a:solidFill>
                  <a:srgbClr val="3867D6"/>
                </a:solidFill>
                <a:latin typeface="League Spartan" panose="020B0604020202020204" charset="0"/>
              </a:rPr>
              <a:t>It will help schools to identify pupils who have not </a:t>
            </a:r>
          </a:p>
          <a:p>
            <a:pPr marL="0" indent="0" fontAlgn="base">
              <a:buNone/>
            </a:pPr>
            <a:r>
              <a:rPr lang="en-GB" sz="1950" dirty="0">
                <a:solidFill>
                  <a:srgbClr val="3867D6"/>
                </a:solidFill>
                <a:latin typeface="League Spartan" panose="020B0604020202020204" charset="0"/>
              </a:rPr>
              <a:t>yet mastered their times tables, so that additional </a:t>
            </a:r>
          </a:p>
          <a:p>
            <a:pPr marL="0" indent="0" fontAlgn="base">
              <a:buNone/>
            </a:pPr>
            <a:r>
              <a:rPr lang="en-GB" sz="1950" dirty="0">
                <a:solidFill>
                  <a:srgbClr val="3867D6"/>
                </a:solidFill>
                <a:latin typeface="League Spartan" panose="020B0604020202020204" charset="0"/>
              </a:rPr>
              <a:t>support can be provided.</a:t>
            </a:r>
            <a:r>
              <a:rPr lang="en-US" sz="1950" dirty="0">
                <a:solidFill>
                  <a:srgbClr val="3867D6"/>
                </a:solidFill>
                <a:latin typeface="League Spartan" panose="020B0604020202020204" charset="0"/>
              </a:rPr>
              <a:t>​</a:t>
            </a:r>
          </a:p>
          <a:p>
            <a:pPr marL="0" indent="0" fontAlgn="base">
              <a:buNone/>
            </a:pPr>
            <a:r>
              <a:rPr lang="en-US" sz="1950" dirty="0">
                <a:solidFill>
                  <a:srgbClr val="3867D6"/>
                </a:solidFill>
                <a:latin typeface="League Spartan" panose="020B0604020202020204" charset="0"/>
              </a:rPr>
              <a:t>The children will complete the timed test on a computer.​</a:t>
            </a:r>
          </a:p>
          <a:p>
            <a:pPr marL="0" indent="0" fontAlgn="base">
              <a:buNone/>
            </a:pPr>
            <a:r>
              <a:rPr lang="en-US" sz="1950" dirty="0">
                <a:solidFill>
                  <a:srgbClr val="3867D6"/>
                </a:solidFill>
                <a:latin typeface="League Spartan" panose="020B0604020202020204" charset="0"/>
              </a:rPr>
              <a:t>For more information, please see below website:​</a:t>
            </a:r>
          </a:p>
          <a:p>
            <a:pPr marL="0" indent="0" fontAlgn="base">
              <a:buNone/>
            </a:pPr>
            <a:r>
              <a:rPr lang="en-US" sz="1950" dirty="0">
                <a:solidFill>
                  <a:srgbClr val="3867D6"/>
                </a:solidFill>
                <a:latin typeface="League Spartan" panose="020B0604020202020204" charset="0"/>
              </a:rPr>
              <a:t>https://www.gov.uk/government/collections/multiplication-tables-check​</a:t>
            </a:r>
          </a:p>
          <a:p>
            <a:endParaRPr lang="en-GB" sz="1950" dirty="0">
              <a:latin typeface="Comic Sans MS" panose="030F0702030302020204" pitchFamily="66" charset="0"/>
            </a:endParaRPr>
          </a:p>
        </p:txBody>
      </p:sp>
    </p:spTree>
    <p:extLst>
      <p:ext uri="{BB962C8B-B14F-4D97-AF65-F5344CB8AC3E}">
        <p14:creationId xmlns:p14="http://schemas.microsoft.com/office/powerpoint/2010/main" val="37064119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DD1A9AA9-D8E6-EFA6-67CB-4DF5E377F84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BD297C9-89A7-542F-AE61-639F8E1069DC}"/>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8FDB8FDB-C5FB-0CA5-6D8F-5B70AF5FE4D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CDBC6D34-B349-8B22-4348-53EB3B65ED38}"/>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6786FB85-488F-81C9-19DB-97B695B91544}"/>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2A9BE18D-273D-F5F1-2490-D2696DE11A6C}"/>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3AC18C33-8FF8-44E0-F2E2-A3AA680C4244}"/>
              </a:ext>
            </a:extLst>
          </p:cNvPr>
          <p:cNvSpPr/>
          <p:nvPr/>
        </p:nvSpPr>
        <p:spPr>
          <a:xfrm>
            <a:off x="-215900" y="-14649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090143FB-35E0-B87F-83C4-2CD3CE34B114}"/>
              </a:ext>
            </a:extLst>
          </p:cNvPr>
          <p:cNvGrpSpPr/>
          <p:nvPr/>
        </p:nvGrpSpPr>
        <p:grpSpPr>
          <a:xfrm>
            <a:off x="-338861" y="6804000"/>
            <a:ext cx="11145881" cy="756000"/>
            <a:chOff x="0" y="0"/>
            <a:chExt cx="11953092" cy="810751"/>
          </a:xfrm>
        </p:grpSpPr>
        <p:sp>
          <p:nvSpPr>
            <p:cNvPr id="9" name="Freeform 9">
              <a:extLst>
                <a:ext uri="{FF2B5EF4-FFF2-40B4-BE49-F238E27FC236}">
                  <a16:creationId xmlns:a16="http://schemas.microsoft.com/office/drawing/2014/main" id="{87537934-94AC-6D8D-D3E4-F92BCC069A76}"/>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5A596137-BCD2-53B7-ED5F-04CD6C9ECA9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AF9CEF1F-9A27-C8EE-4E0F-7DFBBE735E67}"/>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CF471758-2F36-7B75-616D-BE0FFA111ABB}"/>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C7FB6706-0A30-A9AA-3246-2FD14D7CDF48}"/>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6" name="Title 6">
            <a:extLst>
              <a:ext uri="{FF2B5EF4-FFF2-40B4-BE49-F238E27FC236}">
                <a16:creationId xmlns:a16="http://schemas.microsoft.com/office/drawing/2014/main" id="{5C65F6F7-DF6B-B340-0F8A-1EA0C6755EC2}"/>
              </a:ext>
            </a:extLst>
          </p:cNvPr>
          <p:cNvSpPr txBox="1">
            <a:spLocks/>
          </p:cNvSpPr>
          <p:nvPr/>
        </p:nvSpPr>
        <p:spPr>
          <a:xfrm>
            <a:off x="1689100" y="158873"/>
            <a:ext cx="34417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FCB911"/>
                </a:solidFill>
                <a:latin typeface="League Spartan" panose="020B0604020202020204" charset="0"/>
              </a:rPr>
              <a:t>Reading</a:t>
            </a:r>
          </a:p>
        </p:txBody>
      </p:sp>
      <p:sp>
        <p:nvSpPr>
          <p:cNvPr id="19" name="Text Placeholder 9">
            <a:extLst>
              <a:ext uri="{FF2B5EF4-FFF2-40B4-BE49-F238E27FC236}">
                <a16:creationId xmlns:a16="http://schemas.microsoft.com/office/drawing/2014/main" id="{B79F14E8-0211-33AA-06A5-F4FAA59A729C}"/>
              </a:ext>
            </a:extLst>
          </p:cNvPr>
          <p:cNvSpPr txBox="1">
            <a:spLocks/>
          </p:cNvSpPr>
          <p:nvPr/>
        </p:nvSpPr>
        <p:spPr>
          <a:xfrm>
            <a:off x="509805" y="1568345"/>
            <a:ext cx="5675095" cy="4784955"/>
          </a:xfrm>
          <a:prstGeom prst="rect">
            <a:avLst/>
          </a:prstGeom>
        </p:spPr>
        <p:txBody>
          <a:bodyPr vert="horz" lIns="91440" tIns="45720" rIns="91440" bIns="45720" rtlCol="0" anchor="t">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150" dirty="0">
                <a:solidFill>
                  <a:srgbClr val="FCB911"/>
                </a:solidFill>
                <a:latin typeface="League Spartan"/>
              </a:rPr>
              <a:t>Read with them as regularly as possible (at a minimum we would suggest 4 x a week). </a:t>
            </a:r>
          </a:p>
          <a:p>
            <a:pPr marL="0" indent="0">
              <a:buFont typeface="Arial" pitchFamily="34" charset="0"/>
              <a:buNone/>
            </a:pPr>
            <a:endParaRPr lang="en-US" sz="2159" dirty="0">
              <a:solidFill>
                <a:srgbClr val="FCB911"/>
              </a:solidFill>
              <a:latin typeface="League Spartan" panose="020B0604020202020204" charset="0"/>
            </a:endParaRPr>
          </a:p>
          <a:p>
            <a:pPr marL="0" indent="0">
              <a:buFont typeface="Arial" pitchFamily="34" charset="0"/>
              <a:buNone/>
            </a:pPr>
            <a:r>
              <a:rPr lang="en-US" sz="2150" dirty="0">
                <a:solidFill>
                  <a:srgbClr val="FCB911"/>
                </a:solidFill>
                <a:latin typeface="League Spartan"/>
              </a:rPr>
              <a:t>When your child needs a new book they should put their wallet containing their reading record and finished book into the reading box.  </a:t>
            </a:r>
          </a:p>
          <a:p>
            <a:pPr marL="0" indent="0">
              <a:buFont typeface="Arial" pitchFamily="34" charset="0"/>
              <a:buNone/>
            </a:pPr>
            <a:endParaRPr lang="en-US" sz="2159" dirty="0">
              <a:solidFill>
                <a:srgbClr val="FCB911"/>
              </a:solidFill>
              <a:latin typeface="League Spartan" panose="020B0604020202020204" charset="0"/>
            </a:endParaRPr>
          </a:p>
          <a:p>
            <a:pPr marL="0" indent="0">
              <a:buFont typeface="Arial" pitchFamily="34" charset="0"/>
              <a:buNone/>
            </a:pPr>
            <a:r>
              <a:rPr lang="en-US" sz="2150" dirty="0">
                <a:solidFill>
                  <a:srgbClr val="FCB911"/>
                </a:solidFill>
                <a:latin typeface="League Spartan"/>
              </a:rPr>
              <a:t>Reading records should be handed in on homework day, they will be checked to see how often your child has read.  Either you or your child should complete the record every time they read; if your child fills their record in please sign it to say you agree. </a:t>
            </a:r>
          </a:p>
        </p:txBody>
      </p:sp>
      <p:grpSp>
        <p:nvGrpSpPr>
          <p:cNvPr id="20" name="Group 11">
            <a:extLst>
              <a:ext uri="{FF2B5EF4-FFF2-40B4-BE49-F238E27FC236}">
                <a16:creationId xmlns:a16="http://schemas.microsoft.com/office/drawing/2014/main" id="{50CE8C71-35E7-E819-1BB8-FC9089D1D42D}"/>
              </a:ext>
            </a:extLst>
          </p:cNvPr>
          <p:cNvGrpSpPr/>
          <p:nvPr/>
        </p:nvGrpSpPr>
        <p:grpSpPr>
          <a:xfrm>
            <a:off x="6442577" y="907"/>
            <a:ext cx="4233143" cy="4103854"/>
            <a:chOff x="0" y="0"/>
            <a:chExt cx="711775" cy="717100"/>
          </a:xfrm>
        </p:grpSpPr>
        <p:sp>
          <p:nvSpPr>
            <p:cNvPr id="21" name="Freeform 12">
              <a:extLst>
                <a:ext uri="{FF2B5EF4-FFF2-40B4-BE49-F238E27FC236}">
                  <a16:creationId xmlns:a16="http://schemas.microsoft.com/office/drawing/2014/main" id="{310650FF-4642-A8C4-E0EF-AC1E56A16FBC}"/>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l="-50651"/>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1527022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E33DDE9A-EF8E-3D6B-5123-48D40334529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8F5248E-4DE4-D8C6-9FEF-D534A85A0A48}"/>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35C31310-9E1C-42D3-CCC7-D7826DF0127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B85BBDB6-FEC5-D458-89D0-5FDCA57E6F9D}"/>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707FE3E-2F16-4D54-7D49-02088D4E30D9}"/>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93608917-C732-06CE-35C9-97BB990B4200}"/>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2DE69325-F36E-2CDA-80D0-4A80EC4CC76B}"/>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CAD74762-AC2B-E21C-C556-B7F6CBD18760}"/>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70E72E55-3405-F468-F859-185CF4AE3096}"/>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C0E60327-5460-A27A-C559-3028700E348C}"/>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539F249D-37DB-4CDF-9628-C2174B909388}"/>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D94A1503-030B-5AF7-FDE0-9A97E0E17455}"/>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ABFB7545-C0CB-C03F-4346-1B6915FBDDE4}"/>
              </a:ext>
            </a:extLst>
          </p:cNvPr>
          <p:cNvSpPr/>
          <p:nvPr/>
        </p:nvSpPr>
        <p:spPr>
          <a:xfrm>
            <a:off x="-97768" y="-126014"/>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sp>
        <p:nvSpPr>
          <p:cNvPr id="19" name="TextBox 18">
            <a:extLst>
              <a:ext uri="{FF2B5EF4-FFF2-40B4-BE49-F238E27FC236}">
                <a16:creationId xmlns:a16="http://schemas.microsoft.com/office/drawing/2014/main" id="{F073583D-7176-24B6-0EE2-DB8A1A483980}"/>
              </a:ext>
            </a:extLst>
          </p:cNvPr>
          <p:cNvSpPr txBox="1"/>
          <p:nvPr/>
        </p:nvSpPr>
        <p:spPr>
          <a:xfrm>
            <a:off x="296825" y="2101930"/>
            <a:ext cx="6040475" cy="4777142"/>
          </a:xfrm>
          <a:prstGeom prst="rect">
            <a:avLst/>
          </a:prstGeom>
          <a:noFill/>
        </p:spPr>
        <p:txBody>
          <a:bodyPr wrap="square">
            <a:spAutoFit/>
          </a:bodyPr>
          <a:lstStyle/>
          <a:p>
            <a:pPr defTabSz="493547"/>
            <a:r>
              <a:rPr lang="en-GB" sz="1500" b="1" dirty="0">
                <a:solidFill>
                  <a:srgbClr val="3867D6"/>
                </a:solidFill>
                <a:latin typeface="League Spartan" panose="020B0604020202020204" charset="0"/>
              </a:rPr>
              <a:t>If a child is never read to they will have heard approximately 4,662 words by the time they are 5 years old. </a:t>
            </a:r>
          </a:p>
          <a:p>
            <a:pPr defTabSz="493547"/>
            <a:r>
              <a:rPr lang="en-GB" sz="1500" b="1" dirty="0">
                <a:solidFill>
                  <a:srgbClr val="3867D6"/>
                </a:solidFill>
                <a:latin typeface="League Spartan" panose="020B0604020202020204" charset="0"/>
              </a:rPr>
              <a:t>If a child is read to or reads  1-2 times per week, they will have heard approximately 63,570 words by the time they are 5 years old. </a:t>
            </a:r>
          </a:p>
          <a:p>
            <a:pPr defTabSz="493547"/>
            <a:r>
              <a:rPr lang="en-GB" sz="1500" b="1" dirty="0">
                <a:solidFill>
                  <a:srgbClr val="3867D6"/>
                </a:solidFill>
                <a:latin typeface="League Spartan" panose="020B0604020202020204" charset="0"/>
              </a:rPr>
              <a:t>If a child is read to or reads 3-4 times per week, they will have heard approximately 169,525 words by the time they are 5 years old. </a:t>
            </a:r>
          </a:p>
          <a:p>
            <a:pPr defTabSz="493547"/>
            <a:r>
              <a:rPr lang="en-GB" sz="1500" b="1" dirty="0">
                <a:solidFill>
                  <a:srgbClr val="3867D6"/>
                </a:solidFill>
                <a:latin typeface="League Spartan" panose="020B0604020202020204" charset="0"/>
              </a:rPr>
              <a:t>If a child is read to or reads daily, they will have heard approximately 296,660 words by the time they are 5 years old.</a:t>
            </a:r>
          </a:p>
          <a:p>
            <a:pPr defTabSz="493547"/>
            <a:r>
              <a:rPr lang="en-GB" sz="1500" b="1" dirty="0">
                <a:solidFill>
                  <a:srgbClr val="3867D6"/>
                </a:solidFill>
                <a:latin typeface="League Spartan" panose="020B0604020202020204" charset="0"/>
              </a:rPr>
              <a:t>Reading for pleasure unlocks academic success across the curriculum. A child who is read to at age 1-2 scores higher in reading, spelling, grammar, and numeracy skills at age 8-11.</a:t>
            </a:r>
          </a:p>
          <a:p>
            <a:pPr defTabSz="493547"/>
            <a:r>
              <a:rPr lang="en-GB" sz="1500" b="1" dirty="0">
                <a:solidFill>
                  <a:srgbClr val="3867D6"/>
                </a:solidFill>
                <a:latin typeface="League Spartan" panose="020B0604020202020204" charset="0"/>
              </a:rPr>
              <a:t>Reading for pleasure at the ages of 10 and 16 has a substantial effect on a child’s cognitive scores in vocabulary, spelling, and mathematics at age 16</a:t>
            </a:r>
          </a:p>
          <a:p>
            <a:pPr marL="308467" indent="-308467" defTabSz="493547">
              <a:buFont typeface="Arial" panose="020B0604020202020204" pitchFamily="34" charset="0"/>
              <a:buChar char="•"/>
            </a:pPr>
            <a:endParaRPr lang="en-GB" sz="1943" b="1" dirty="0">
              <a:solidFill>
                <a:prstClr val="black"/>
              </a:solidFill>
              <a:latin typeface="SassoonPrimaryType" pitchFamily="2" charset="0"/>
            </a:endParaRPr>
          </a:p>
        </p:txBody>
      </p:sp>
      <p:sp>
        <p:nvSpPr>
          <p:cNvPr id="20" name="TextBox 19">
            <a:extLst>
              <a:ext uri="{FF2B5EF4-FFF2-40B4-BE49-F238E27FC236}">
                <a16:creationId xmlns:a16="http://schemas.microsoft.com/office/drawing/2014/main" id="{1983F3B6-D35B-23F7-D824-D227746A5A16}"/>
              </a:ext>
            </a:extLst>
          </p:cNvPr>
          <p:cNvSpPr txBox="1"/>
          <p:nvPr/>
        </p:nvSpPr>
        <p:spPr>
          <a:xfrm>
            <a:off x="1561410" y="394549"/>
            <a:ext cx="5238643" cy="1709442"/>
          </a:xfrm>
          <a:prstGeom prst="rect">
            <a:avLst/>
          </a:prstGeom>
          <a:noFill/>
        </p:spPr>
        <p:txBody>
          <a:bodyPr wrap="square" rtlCol="0">
            <a:spAutoFit/>
          </a:bodyPr>
          <a:lstStyle/>
          <a:p>
            <a:pPr defTabSz="493547"/>
            <a:r>
              <a:rPr lang="en-GB" sz="3454" b="1" dirty="0">
                <a:solidFill>
                  <a:srgbClr val="3867D6"/>
                </a:solidFill>
                <a:latin typeface="League Spartan" panose="020B0604020202020204" charset="0"/>
              </a:rPr>
              <a:t>The Importance of Reading</a:t>
            </a:r>
          </a:p>
          <a:p>
            <a:pPr defTabSz="493547"/>
            <a:r>
              <a:rPr lang="en-GB" sz="1200" dirty="0">
                <a:solidFill>
                  <a:srgbClr val="3867D6"/>
                </a:solidFill>
                <a:latin typeface="League Spartan" panose="020B0604020202020204" charset="0"/>
              </a:rPr>
              <a:t>From babies to children in their early years and all the way through to early teens, reading brings wide-ranging benefits that can have a lifelong positive impact on children’s lives.</a:t>
            </a:r>
            <a:endParaRPr lang="en-GB" sz="1200" b="1" dirty="0">
              <a:solidFill>
                <a:srgbClr val="3867D6"/>
              </a:solidFill>
              <a:latin typeface="League Spartan" panose="020B0604020202020204" charset="0"/>
            </a:endParaRPr>
          </a:p>
        </p:txBody>
      </p:sp>
      <p:grpSp>
        <p:nvGrpSpPr>
          <p:cNvPr id="18" name="Group 11">
            <a:extLst>
              <a:ext uri="{FF2B5EF4-FFF2-40B4-BE49-F238E27FC236}">
                <a16:creationId xmlns:a16="http://schemas.microsoft.com/office/drawing/2014/main" id="{BC4EE2D5-2C1C-9ABB-4E0B-D773499826D2}"/>
              </a:ext>
            </a:extLst>
          </p:cNvPr>
          <p:cNvGrpSpPr/>
          <p:nvPr/>
        </p:nvGrpSpPr>
        <p:grpSpPr>
          <a:xfrm>
            <a:off x="6444444" y="147446"/>
            <a:ext cx="4226404" cy="4083051"/>
            <a:chOff x="0" y="0"/>
            <a:chExt cx="711775" cy="717100"/>
          </a:xfrm>
        </p:grpSpPr>
        <p:sp>
          <p:nvSpPr>
            <p:cNvPr id="21" name="Freeform 12">
              <a:extLst>
                <a:ext uri="{FF2B5EF4-FFF2-40B4-BE49-F238E27FC236}">
                  <a16:creationId xmlns:a16="http://schemas.microsoft.com/office/drawing/2014/main" id="{C42CF0C1-FC15-95B3-A41C-9F44FD31FB74}"/>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25590" r="-25590"/>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437992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grpSp>
        <p:nvGrpSpPr>
          <p:cNvPr id="2" name="Group 2"/>
          <p:cNvGrpSpPr/>
          <p:nvPr/>
        </p:nvGrpSpPr>
        <p:grpSpPr>
          <a:xfrm>
            <a:off x="2134251" y="3217994"/>
            <a:ext cx="1581367" cy="1581367"/>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7" name="Freeform 7"/>
          <p:cNvSpPr/>
          <p:nvPr/>
        </p:nvSpPr>
        <p:spPr>
          <a:xfrm>
            <a:off x="0" y="-16692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337300" y="0"/>
            <a:ext cx="4354700" cy="3906475"/>
            <a:chOff x="0" y="0"/>
            <a:chExt cx="711775" cy="717100"/>
          </a:xfrm>
        </p:grpSpPr>
        <p:sp>
          <p:nvSpPr>
            <p:cNvPr id="12" name="Freeform 12"/>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r="-34330"/>
              </a:stretch>
            </a:blipFill>
            <a:ln w="104775" cap="sq">
              <a:solidFill>
                <a:srgbClr val="FCB911"/>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21" name="Title 6">
            <a:extLst>
              <a:ext uri="{FF2B5EF4-FFF2-40B4-BE49-F238E27FC236}">
                <a16:creationId xmlns:a16="http://schemas.microsoft.com/office/drawing/2014/main" id="{44B4AB78-A577-DC1C-608E-CDDBF68344B3}"/>
              </a:ext>
            </a:extLst>
          </p:cNvPr>
          <p:cNvSpPr txBox="1">
            <a:spLocks/>
          </p:cNvSpPr>
          <p:nvPr/>
        </p:nvSpPr>
        <p:spPr>
          <a:xfrm>
            <a:off x="-1130300" y="651002"/>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FCB911"/>
                </a:solidFill>
                <a:latin typeface="League Spartan" panose="020B0604020202020204" charset="0"/>
              </a:rPr>
              <a:t>Homework</a:t>
            </a:r>
          </a:p>
        </p:txBody>
      </p:sp>
      <p:sp>
        <p:nvSpPr>
          <p:cNvPr id="16" name="Text Placeholder 9">
            <a:extLst>
              <a:ext uri="{FF2B5EF4-FFF2-40B4-BE49-F238E27FC236}">
                <a16:creationId xmlns:a16="http://schemas.microsoft.com/office/drawing/2014/main" id="{933F0C5B-CE1B-F9B4-1384-EE7DED1794F2}"/>
              </a:ext>
            </a:extLst>
          </p:cNvPr>
          <p:cNvSpPr txBox="1">
            <a:spLocks/>
          </p:cNvSpPr>
          <p:nvPr/>
        </p:nvSpPr>
        <p:spPr>
          <a:xfrm>
            <a:off x="189808" y="1804106"/>
            <a:ext cx="9298148" cy="510616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en-US" sz="1943" dirty="0">
                <a:solidFill>
                  <a:srgbClr val="FCB911"/>
                </a:solidFill>
                <a:latin typeface="League Spartan" panose="020B0604020202020204" charset="0"/>
              </a:rPr>
              <a:t>Homework is set on Friday</a:t>
            </a:r>
          </a:p>
          <a:p>
            <a:pPr marL="0" indent="0" fontAlgn="base">
              <a:buFont typeface="Arial" pitchFamily="34" charset="0"/>
              <a:buNone/>
            </a:pPr>
            <a:r>
              <a:rPr lang="en-US" sz="1943" dirty="0">
                <a:solidFill>
                  <a:srgbClr val="FCB911"/>
                </a:solidFill>
                <a:latin typeface="League Spartan" panose="020B0604020202020204" charset="0"/>
              </a:rPr>
              <a:t>Returned Wednesday.</a:t>
            </a:r>
          </a:p>
          <a:p>
            <a:pPr marL="0" indent="0" fontAlgn="base">
              <a:buFont typeface="Arial" pitchFamily="34" charset="0"/>
              <a:buNone/>
            </a:pPr>
            <a:endParaRPr lang="en-US" sz="1943" dirty="0">
              <a:solidFill>
                <a:srgbClr val="FCB911"/>
              </a:solidFill>
              <a:latin typeface="League Spartan" panose="020B0604020202020204" charset="0"/>
            </a:endParaRPr>
          </a:p>
          <a:p>
            <a:pPr marL="0" indent="0" fontAlgn="base">
              <a:buFont typeface="Arial" pitchFamily="34" charset="0"/>
              <a:buNone/>
            </a:pPr>
            <a:r>
              <a:rPr lang="en-US" sz="1943" dirty="0">
                <a:solidFill>
                  <a:srgbClr val="FCB911"/>
                </a:solidFill>
                <a:latin typeface="League Spartan" panose="020B0604020202020204" charset="0"/>
              </a:rPr>
              <a:t>All homework is available on the school</a:t>
            </a:r>
          </a:p>
          <a:p>
            <a:pPr marL="0" indent="0" fontAlgn="base">
              <a:buFont typeface="Arial" pitchFamily="34" charset="0"/>
              <a:buNone/>
            </a:pPr>
            <a:r>
              <a:rPr lang="en-US" sz="1943" dirty="0">
                <a:solidFill>
                  <a:srgbClr val="FCB911"/>
                </a:solidFill>
                <a:latin typeface="League Spartan" panose="020B0604020202020204" charset="0"/>
              </a:rPr>
              <a:t>website</a:t>
            </a:r>
          </a:p>
          <a:p>
            <a:pPr marL="0" indent="0" fontAlgn="base">
              <a:buFont typeface="Arial" pitchFamily="34" charset="0"/>
              <a:buNone/>
            </a:pPr>
            <a:r>
              <a:rPr lang="en-US" sz="1943" dirty="0">
                <a:solidFill>
                  <a:srgbClr val="FCB911"/>
                </a:solidFill>
                <a:latin typeface="League Spartan" panose="020B0604020202020204" charset="0"/>
              </a:rPr>
              <a:t>Children in year 4  are expected to read </a:t>
            </a:r>
          </a:p>
          <a:p>
            <a:pPr marL="0" indent="0" fontAlgn="base">
              <a:buFont typeface="Arial" pitchFamily="34" charset="0"/>
              <a:buNone/>
            </a:pPr>
            <a:r>
              <a:rPr lang="en-US" sz="1943" dirty="0">
                <a:solidFill>
                  <a:srgbClr val="FCB911"/>
                </a:solidFill>
                <a:latin typeface="League Spartan" panose="020B0604020202020204" charset="0"/>
              </a:rPr>
              <a:t>at least 4 times per week </a:t>
            </a:r>
          </a:p>
          <a:p>
            <a:pPr marL="0" indent="0" fontAlgn="base">
              <a:buFont typeface="Arial" pitchFamily="34" charset="0"/>
              <a:buNone/>
            </a:pPr>
            <a:r>
              <a:rPr lang="en-US" sz="1943" dirty="0">
                <a:solidFill>
                  <a:srgbClr val="FCB911"/>
                </a:solidFill>
                <a:latin typeface="League Spartan" panose="020B0604020202020204" charset="0"/>
              </a:rPr>
              <a:t>They will be given a </a:t>
            </a:r>
            <a:r>
              <a:rPr lang="en-US" sz="1943" dirty="0" err="1">
                <a:solidFill>
                  <a:srgbClr val="FCB911"/>
                </a:solidFill>
                <a:latin typeface="League Spartan" panose="020B0604020202020204" charset="0"/>
              </a:rPr>
              <a:t>maths</a:t>
            </a:r>
            <a:r>
              <a:rPr lang="en-US" sz="1943" dirty="0">
                <a:solidFill>
                  <a:srgbClr val="FCB911"/>
                </a:solidFill>
                <a:latin typeface="League Spartan" panose="020B0604020202020204" charset="0"/>
              </a:rPr>
              <a:t> activity linked to timetables practice (TTRS, ICT games, repetition </a:t>
            </a:r>
            <a:r>
              <a:rPr lang="en-US" sz="1943" dirty="0" err="1">
                <a:solidFill>
                  <a:srgbClr val="FCB911"/>
                </a:solidFill>
                <a:latin typeface="League Spartan" panose="020B0604020202020204" charset="0"/>
              </a:rPr>
              <a:t>etc</a:t>
            </a:r>
            <a:r>
              <a:rPr lang="en-US" sz="1943" dirty="0">
                <a:solidFill>
                  <a:srgbClr val="FCB911"/>
                </a:solidFill>
                <a:latin typeface="League Spartan" panose="020B0604020202020204" charset="0"/>
              </a:rPr>
              <a:t>)​</a:t>
            </a:r>
          </a:p>
          <a:p>
            <a:pPr marL="0" indent="0" fontAlgn="base">
              <a:buFont typeface="Arial" pitchFamily="34" charset="0"/>
              <a:buNone/>
            </a:pPr>
            <a:r>
              <a:rPr lang="en-US" sz="1943" dirty="0">
                <a:solidFill>
                  <a:srgbClr val="FCB911"/>
                </a:solidFill>
                <a:latin typeface="League Spartan" panose="020B0604020202020204" charset="0"/>
              </a:rPr>
              <a:t>If homework tasks are not completed and handed </a:t>
            </a:r>
          </a:p>
          <a:p>
            <a:pPr marL="0" indent="0" fontAlgn="base">
              <a:buFont typeface="Arial" pitchFamily="34" charset="0"/>
              <a:buNone/>
            </a:pPr>
            <a:r>
              <a:rPr lang="en-US" sz="1943" dirty="0">
                <a:solidFill>
                  <a:srgbClr val="FCB911"/>
                </a:solidFill>
                <a:latin typeface="League Spartan" panose="020B0604020202020204" charset="0"/>
              </a:rPr>
              <a:t>in by Friday morning then they will complete their homework task during Friday break time.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A14B75F3-9A24-DCCF-6CE3-554C471AD3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CBA68F1-3403-1E0B-4D2E-FF0D417B64B8}"/>
              </a:ext>
            </a:extLst>
          </p:cNvPr>
          <p:cNvGrpSpPr/>
          <p:nvPr/>
        </p:nvGrpSpPr>
        <p:grpSpPr>
          <a:xfrm>
            <a:off x="0" y="-469"/>
            <a:ext cx="1581367" cy="1581367"/>
            <a:chOff x="0" y="0"/>
            <a:chExt cx="812800" cy="812800"/>
          </a:xfrm>
        </p:grpSpPr>
        <p:sp>
          <p:nvSpPr>
            <p:cNvPr id="3" name="Freeform 3">
              <a:extLst>
                <a:ext uri="{FF2B5EF4-FFF2-40B4-BE49-F238E27FC236}">
                  <a16:creationId xmlns:a16="http://schemas.microsoft.com/office/drawing/2014/main" id="{6AE0A5D3-B82A-4EBC-6A11-14375F2F60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837FC48F-15B3-94AD-D22F-00FF64A90F39}"/>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8E145CA6-291F-2D4D-BF37-7A6660CCFD07}"/>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86A92732-6995-A7D9-D52B-AD3D58284D01}"/>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3878734E-9852-BE12-7AEE-04EFDB655679}"/>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0B125C12-2A23-0DCA-6EB3-96E2BD83F6F7}"/>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F8CE4EA6-71BC-9820-0CE7-7592DBA1F06F}"/>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8C1CE6DB-9276-8112-C088-F26DBD13A86F}"/>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8F897149-635B-009C-1721-FC99333BDA23}"/>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466C99DC-47CF-90D3-86DA-1E27157FE602}"/>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D60C17C8-A453-E670-6E2B-2D120AED730D}"/>
              </a:ext>
            </a:extLst>
          </p:cNvPr>
          <p:cNvSpPr/>
          <p:nvPr/>
        </p:nvSpPr>
        <p:spPr>
          <a:xfrm>
            <a:off x="-96789" y="-126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sp>
        <p:nvSpPr>
          <p:cNvPr id="15" name="Title 6">
            <a:extLst>
              <a:ext uri="{FF2B5EF4-FFF2-40B4-BE49-F238E27FC236}">
                <a16:creationId xmlns:a16="http://schemas.microsoft.com/office/drawing/2014/main" id="{FD45B3C4-A87C-C918-B282-27DFB5F2732D}"/>
              </a:ext>
            </a:extLst>
          </p:cNvPr>
          <p:cNvSpPr txBox="1">
            <a:spLocks/>
          </p:cNvSpPr>
          <p:nvPr/>
        </p:nvSpPr>
        <p:spPr>
          <a:xfrm>
            <a:off x="1581367" y="602682"/>
            <a:ext cx="4908333" cy="73716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900" dirty="0">
                <a:solidFill>
                  <a:srgbClr val="3867D6"/>
                </a:solidFill>
                <a:latin typeface="League Spartan" panose="020B0604020202020204" charset="0"/>
              </a:rPr>
              <a:t>What to bring to school?</a:t>
            </a:r>
          </a:p>
        </p:txBody>
      </p:sp>
      <p:sp>
        <p:nvSpPr>
          <p:cNvPr id="19" name="Text Placeholder 9">
            <a:extLst>
              <a:ext uri="{FF2B5EF4-FFF2-40B4-BE49-F238E27FC236}">
                <a16:creationId xmlns:a16="http://schemas.microsoft.com/office/drawing/2014/main" id="{4AEDA90D-224D-2349-2F6F-82B74D6305EC}"/>
              </a:ext>
            </a:extLst>
          </p:cNvPr>
          <p:cNvSpPr txBox="1">
            <a:spLocks/>
          </p:cNvSpPr>
          <p:nvPr/>
        </p:nvSpPr>
        <p:spPr>
          <a:xfrm>
            <a:off x="158441" y="1820248"/>
            <a:ext cx="5505564" cy="4592207"/>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a:solidFill>
                  <a:srgbClr val="3867D6"/>
                </a:solidFill>
                <a:latin typeface="League Spartan" panose="020B0604020202020204" charset="0"/>
              </a:rPr>
              <a:t>Your child must bring: </a:t>
            </a:r>
          </a:p>
          <a:p>
            <a:pPr marL="0" indent="0">
              <a:buFont typeface="Arial" pitchFamily="34" charset="0"/>
              <a:buNone/>
            </a:pPr>
            <a:r>
              <a:rPr lang="en-US" dirty="0">
                <a:solidFill>
                  <a:srgbClr val="3867D6"/>
                </a:solidFill>
                <a:latin typeface="League Spartan" panose="020B0604020202020204" charset="0"/>
              </a:rPr>
              <a:t>Named water bottle.  </a:t>
            </a:r>
          </a:p>
          <a:p>
            <a:pPr marL="0" indent="0">
              <a:buFont typeface="Arial" pitchFamily="34" charset="0"/>
              <a:buNone/>
            </a:pPr>
            <a:r>
              <a:rPr lang="en-US" dirty="0">
                <a:solidFill>
                  <a:srgbClr val="3867D6"/>
                </a:solidFill>
                <a:latin typeface="League Spartan" panose="020B0604020202020204" charset="0"/>
              </a:rPr>
              <a:t>A reading book and reading record in the named plastic wallet provided.</a:t>
            </a:r>
          </a:p>
          <a:p>
            <a:pPr marL="0" indent="0">
              <a:buFont typeface="Arial" pitchFamily="34" charset="0"/>
              <a:buNone/>
            </a:pPr>
            <a:r>
              <a:rPr lang="en-US" dirty="0">
                <a:solidFill>
                  <a:srgbClr val="3867D6"/>
                </a:solidFill>
                <a:latin typeface="League Spartan" panose="020B0604020202020204" charset="0"/>
              </a:rPr>
              <a:t>Children should be provided with weather specific items when appropriate such as sun hats or gloves. </a:t>
            </a:r>
          </a:p>
          <a:p>
            <a:pPr marL="0" indent="0">
              <a:buFont typeface="Arial" pitchFamily="34" charset="0"/>
              <a:buNone/>
            </a:pPr>
            <a:r>
              <a:rPr lang="en-US" dirty="0">
                <a:solidFill>
                  <a:srgbClr val="3867D6"/>
                </a:solidFill>
                <a:latin typeface="League Spartan" panose="020B0604020202020204" charset="0"/>
              </a:rPr>
              <a:t>Named P.E. kits should be left on their peg and will be sent home at the end of a half term to be washed, </a:t>
            </a:r>
          </a:p>
          <a:p>
            <a:pPr marL="0" indent="0">
              <a:buFont typeface="Arial" pitchFamily="34" charset="0"/>
              <a:buNone/>
            </a:pPr>
            <a:endParaRPr lang="en-US" dirty="0">
              <a:solidFill>
                <a:srgbClr val="3867D6"/>
              </a:solidFill>
              <a:latin typeface="League Spartan" panose="020B0604020202020204" charset="0"/>
            </a:endParaRPr>
          </a:p>
          <a:p>
            <a:pPr marL="0" indent="0">
              <a:buFont typeface="Arial" pitchFamily="34" charset="0"/>
              <a:buNone/>
            </a:pPr>
            <a:r>
              <a:rPr lang="en-US" dirty="0">
                <a:solidFill>
                  <a:srgbClr val="3867D6"/>
                </a:solidFill>
                <a:latin typeface="League Spartan" panose="020B0604020202020204" charset="0"/>
              </a:rPr>
              <a:t>The children should </a:t>
            </a:r>
            <a:r>
              <a:rPr lang="en-US" b="1" dirty="0">
                <a:solidFill>
                  <a:srgbClr val="3867D6"/>
                </a:solidFill>
                <a:latin typeface="League Spartan" panose="020B0604020202020204" charset="0"/>
              </a:rPr>
              <a:t>NOT</a:t>
            </a:r>
            <a:r>
              <a:rPr lang="en-US" dirty="0">
                <a:solidFill>
                  <a:srgbClr val="3867D6"/>
                </a:solidFill>
                <a:latin typeface="League Spartan" panose="020B0604020202020204" charset="0"/>
              </a:rPr>
              <a:t> bring any pencil cases, games, toys, trading cards </a:t>
            </a:r>
            <a:r>
              <a:rPr lang="en-US" dirty="0" err="1">
                <a:solidFill>
                  <a:srgbClr val="3867D6"/>
                </a:solidFill>
                <a:latin typeface="League Spartan" panose="020B0604020202020204" charset="0"/>
              </a:rPr>
              <a:t>etc</a:t>
            </a:r>
            <a:r>
              <a:rPr lang="en-US" dirty="0">
                <a:solidFill>
                  <a:srgbClr val="3867D6"/>
                </a:solidFill>
                <a:latin typeface="League Spartan" panose="020B0604020202020204" charset="0"/>
              </a:rPr>
              <a:t> from home. The school will not take responsibility for any items brought into school. </a:t>
            </a:r>
          </a:p>
        </p:txBody>
      </p:sp>
      <p:grpSp>
        <p:nvGrpSpPr>
          <p:cNvPr id="20" name="Group 19">
            <a:extLst>
              <a:ext uri="{FF2B5EF4-FFF2-40B4-BE49-F238E27FC236}">
                <a16:creationId xmlns:a16="http://schemas.microsoft.com/office/drawing/2014/main" id="{10E99CFC-8AAE-6534-EA44-F019EDBFE097}"/>
              </a:ext>
            </a:extLst>
          </p:cNvPr>
          <p:cNvGrpSpPr/>
          <p:nvPr/>
        </p:nvGrpSpPr>
        <p:grpSpPr>
          <a:xfrm>
            <a:off x="6416711" y="102491"/>
            <a:ext cx="4262757" cy="4072795"/>
            <a:chOff x="0" y="0"/>
            <a:chExt cx="711775" cy="717100"/>
          </a:xfrm>
        </p:grpSpPr>
        <p:sp>
          <p:nvSpPr>
            <p:cNvPr id="21" name="Freeform 12">
              <a:extLst>
                <a:ext uri="{FF2B5EF4-FFF2-40B4-BE49-F238E27FC236}">
                  <a16:creationId xmlns:a16="http://schemas.microsoft.com/office/drawing/2014/main" id="{6D8744BE-895C-26F3-DBCA-FE46C23C976C}"/>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l="-25590" r="-25590"/>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34340915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27C06284-3AA5-3965-CF97-D9883715B3B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1E16E7B-9B4D-C868-C887-38CF99CE0582}"/>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8F04312D-E3F2-1248-91A4-18AF4131892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8DD039A4-3E5A-4FE0-CD70-AED48EA540C5}"/>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4BB332AB-A1C3-5034-ACD4-178B58FE423E}"/>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2CE9AB6A-E148-987B-DECC-9C64E00A859E}"/>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5F760BE3-5473-E239-F369-6AFB23A8DF0D}"/>
              </a:ext>
            </a:extLst>
          </p:cNvPr>
          <p:cNvSpPr/>
          <p:nvPr/>
        </p:nvSpPr>
        <p:spPr>
          <a:xfrm>
            <a:off x="-41615" y="-59567"/>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AECDF6BC-1F27-8AD3-3856-AAE518BD0135}"/>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9F6F9411-3284-2ED6-3AD0-B46BF3F94C8D}"/>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07CBB90D-FE96-65ED-0734-AFE91C6D779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78BD89A3-0359-36D7-464F-7F44A76D9A54}"/>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52DA4AA8-4787-C6AD-6369-4C9C788C0C20}"/>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2CC8269E-C9F7-6EB7-4DCF-140E9648FFB4}"/>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7" name="Title 6">
            <a:extLst>
              <a:ext uri="{FF2B5EF4-FFF2-40B4-BE49-F238E27FC236}">
                <a16:creationId xmlns:a16="http://schemas.microsoft.com/office/drawing/2014/main" id="{D541DFEF-C9DD-612A-0B28-17128F85CEFD}"/>
              </a:ext>
            </a:extLst>
          </p:cNvPr>
          <p:cNvSpPr txBox="1">
            <a:spLocks/>
          </p:cNvSpPr>
          <p:nvPr/>
        </p:nvSpPr>
        <p:spPr>
          <a:xfrm>
            <a:off x="-1188820" y="605001"/>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FCB911"/>
                </a:solidFill>
                <a:latin typeface="League Spartan" panose="020B0604020202020204" charset="0"/>
              </a:rPr>
              <a:t>Timetable</a:t>
            </a:r>
          </a:p>
        </p:txBody>
      </p:sp>
      <p:sp>
        <p:nvSpPr>
          <p:cNvPr id="19" name="Text Placeholder 9">
            <a:extLst>
              <a:ext uri="{FF2B5EF4-FFF2-40B4-BE49-F238E27FC236}">
                <a16:creationId xmlns:a16="http://schemas.microsoft.com/office/drawing/2014/main" id="{6107C0EA-31D0-C3E7-B17D-1689542FC428}"/>
              </a:ext>
            </a:extLst>
          </p:cNvPr>
          <p:cNvSpPr txBox="1">
            <a:spLocks/>
          </p:cNvSpPr>
          <p:nvPr/>
        </p:nvSpPr>
        <p:spPr>
          <a:xfrm>
            <a:off x="343985" y="2175752"/>
            <a:ext cx="8649908" cy="411284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56" dirty="0">
                <a:solidFill>
                  <a:srgbClr val="FCB911"/>
                </a:solidFill>
                <a:latin typeface="League Spartan" panose="020B0604020202020204" charset="0"/>
              </a:rPr>
              <a:t>Arrive between 8:40am and 8:45am </a:t>
            </a:r>
          </a:p>
          <a:p>
            <a:pPr marL="0" indent="0">
              <a:buFont typeface="Arial" pitchFamily="34" charset="0"/>
              <a:buNone/>
            </a:pPr>
            <a:r>
              <a:rPr lang="en-US" sz="2456" dirty="0">
                <a:solidFill>
                  <a:srgbClr val="FCB911"/>
                </a:solidFill>
                <a:latin typeface="League Spartan" panose="020B0604020202020204" charset="0"/>
              </a:rPr>
              <a:t>After that time, they will be late </a:t>
            </a:r>
          </a:p>
          <a:p>
            <a:pPr marL="0" indent="0">
              <a:buFont typeface="Arial" pitchFamily="34" charset="0"/>
              <a:buNone/>
            </a:pPr>
            <a:r>
              <a:rPr lang="en-US" sz="2456" dirty="0">
                <a:solidFill>
                  <a:srgbClr val="FCB911"/>
                </a:solidFill>
                <a:latin typeface="League Spartan" panose="020B0604020202020204" charset="0"/>
              </a:rPr>
              <a:t>and will need to enter through </a:t>
            </a:r>
          </a:p>
          <a:p>
            <a:pPr marL="0" indent="0">
              <a:buFont typeface="Arial" pitchFamily="34" charset="0"/>
              <a:buNone/>
            </a:pPr>
            <a:r>
              <a:rPr lang="en-US" sz="2456" dirty="0">
                <a:solidFill>
                  <a:srgbClr val="FCB911"/>
                </a:solidFill>
                <a:latin typeface="League Spartan" panose="020B0604020202020204" charset="0"/>
              </a:rPr>
              <a:t>the school office. </a:t>
            </a:r>
          </a:p>
          <a:p>
            <a:pPr marL="0" indent="0">
              <a:buFont typeface="Arial" pitchFamily="34" charset="0"/>
              <a:buNone/>
            </a:pPr>
            <a:r>
              <a:rPr lang="en-US" sz="2456" dirty="0">
                <a:solidFill>
                  <a:srgbClr val="FCB911"/>
                </a:solidFill>
                <a:latin typeface="League Spartan" panose="020B0604020202020204" charset="0"/>
              </a:rPr>
              <a:t>Our school day ends at 3:15pm.</a:t>
            </a:r>
          </a:p>
          <a:p>
            <a:pPr marL="0" indent="0">
              <a:buFont typeface="Arial" pitchFamily="34" charset="0"/>
              <a:buNone/>
            </a:pPr>
            <a:endParaRPr lang="en-US" sz="2456" dirty="0">
              <a:solidFill>
                <a:srgbClr val="FCB911"/>
              </a:solidFill>
              <a:latin typeface="League Spartan" panose="020B0604020202020204" charset="0"/>
            </a:endParaRPr>
          </a:p>
          <a:p>
            <a:pPr marL="0" indent="0">
              <a:buFont typeface="Arial" pitchFamily="34" charset="0"/>
              <a:buNone/>
            </a:pPr>
            <a:r>
              <a:rPr lang="en-US" sz="2456" dirty="0">
                <a:solidFill>
                  <a:srgbClr val="FCB911"/>
                </a:solidFill>
                <a:latin typeface="League Spartan" panose="020B0604020202020204" charset="0"/>
              </a:rPr>
              <a:t>An overview of our timetable will be on the website shortly. </a:t>
            </a:r>
          </a:p>
        </p:txBody>
      </p:sp>
      <p:grpSp>
        <p:nvGrpSpPr>
          <p:cNvPr id="20" name="Group 19">
            <a:extLst>
              <a:ext uri="{FF2B5EF4-FFF2-40B4-BE49-F238E27FC236}">
                <a16:creationId xmlns:a16="http://schemas.microsoft.com/office/drawing/2014/main" id="{4C729A6C-A4B3-304B-AA87-92A0847A2AD0}"/>
              </a:ext>
            </a:extLst>
          </p:cNvPr>
          <p:cNvGrpSpPr/>
          <p:nvPr/>
        </p:nvGrpSpPr>
        <p:grpSpPr>
          <a:xfrm>
            <a:off x="6388579" y="39225"/>
            <a:ext cx="4203700" cy="3950921"/>
            <a:chOff x="0" y="0"/>
            <a:chExt cx="711775" cy="717100"/>
          </a:xfrm>
        </p:grpSpPr>
        <p:sp>
          <p:nvSpPr>
            <p:cNvPr id="21" name="Freeform 12">
              <a:extLst>
                <a:ext uri="{FF2B5EF4-FFF2-40B4-BE49-F238E27FC236}">
                  <a16:creationId xmlns:a16="http://schemas.microsoft.com/office/drawing/2014/main" id="{2EA8B6EC-6231-FCE7-6F9A-5B7AD8C2114E}"/>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25590" r="-25590"/>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3918898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dirty="0"/>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dirty="0"/>
          </a:p>
        </p:txBody>
      </p:sp>
      <p:grpSp>
        <p:nvGrpSpPr>
          <p:cNvPr id="8" name="Group 8"/>
          <p:cNvGrpSpPr/>
          <p:nvPr/>
        </p:nvGrpSpPr>
        <p:grpSpPr>
          <a:xfrm>
            <a:off x="-210752" y="6846414"/>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dirty="0"/>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dirty="0"/>
            </a:p>
          </p:txBody>
        </p:sp>
      </p:grpSp>
      <p:sp>
        <p:nvSpPr>
          <p:cNvPr id="13" name="TextBox 13"/>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dirty="0">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dirty="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dirty="0"/>
          </a:p>
          <a:p>
            <a:pPr algn="ctr">
              <a:lnSpc>
                <a:spcPts val="3823"/>
              </a:lnSpc>
            </a:pPr>
            <a:r>
              <a:rPr lang="en-US" sz="2731" b="1" dirty="0">
                <a:solidFill>
                  <a:srgbClr val="3867D6"/>
                </a:solidFill>
                <a:latin typeface="Montserrat Bold"/>
                <a:ea typeface="Montserrat Bold"/>
                <a:cs typeface="Montserrat Bold"/>
                <a:sym typeface="Montserrat Bold"/>
              </a:rPr>
              <a:t>Resilient, Curious, High Aspirations, Persevere</a:t>
            </a:r>
          </a:p>
        </p:txBody>
      </p:sp>
      <p:pic>
        <p:nvPicPr>
          <p:cNvPr id="18" name="Picture 17">
            <a:extLst>
              <a:ext uri="{FF2B5EF4-FFF2-40B4-BE49-F238E27FC236}">
                <a16:creationId xmlns:a16="http://schemas.microsoft.com/office/drawing/2014/main" id="{F1D6BB08-D7BA-E909-AA4E-B9BF30BF78BD}"/>
              </a:ext>
            </a:extLst>
          </p:cNvPr>
          <p:cNvPicPr>
            <a:picLocks noChangeAspect="1"/>
          </p:cNvPicPr>
          <p:nvPr/>
        </p:nvPicPr>
        <p:blipFill>
          <a:blip r:embed="rId6"/>
          <a:srcRect l="30355" t="14457" r="29060" b="35189"/>
          <a:stretch>
            <a:fillRect/>
          </a:stretch>
        </p:blipFill>
        <p:spPr>
          <a:xfrm>
            <a:off x="5882226" y="28225"/>
            <a:ext cx="4755908" cy="4171972"/>
          </a:xfrm>
          <a:prstGeom prst="rect">
            <a:avLst/>
          </a:prstGeom>
        </p:spPr>
      </p:pic>
      <p:sp>
        <p:nvSpPr>
          <p:cNvPr id="21" name="TextBox 20">
            <a:extLst>
              <a:ext uri="{FF2B5EF4-FFF2-40B4-BE49-F238E27FC236}">
                <a16:creationId xmlns:a16="http://schemas.microsoft.com/office/drawing/2014/main" id="{49D2770F-C050-4D8A-70E2-4F1311506A82}"/>
              </a:ext>
            </a:extLst>
          </p:cNvPr>
          <p:cNvSpPr txBox="1"/>
          <p:nvPr/>
        </p:nvSpPr>
        <p:spPr>
          <a:xfrm>
            <a:off x="241300" y="208065"/>
            <a:ext cx="5257800" cy="923330"/>
          </a:xfrm>
          <a:prstGeom prst="rect">
            <a:avLst/>
          </a:prstGeom>
          <a:noFill/>
        </p:spPr>
        <p:txBody>
          <a:bodyPr wrap="square" rtlCol="0">
            <a:spAutoFit/>
          </a:bodyPr>
          <a:lstStyle/>
          <a:p>
            <a:pPr algn="ctr"/>
            <a:r>
              <a:rPr lang="en-GB" sz="5400" dirty="0">
                <a:solidFill>
                  <a:srgbClr val="FCB911"/>
                </a:solidFill>
                <a:latin typeface="League Spartan" panose="020B0604020202020204" charset="0"/>
              </a:rPr>
              <a:t>Diary Dates </a:t>
            </a:r>
          </a:p>
        </p:txBody>
      </p:sp>
      <p:sp>
        <p:nvSpPr>
          <p:cNvPr id="2" name="TextBox 1">
            <a:extLst>
              <a:ext uri="{FF2B5EF4-FFF2-40B4-BE49-F238E27FC236}">
                <a16:creationId xmlns:a16="http://schemas.microsoft.com/office/drawing/2014/main" id="{D516BB63-A6F2-2E6E-EDC8-63A315E3782B}"/>
              </a:ext>
            </a:extLst>
          </p:cNvPr>
          <p:cNvSpPr txBox="1"/>
          <p:nvPr/>
        </p:nvSpPr>
        <p:spPr>
          <a:xfrm>
            <a:off x="241300" y="1046772"/>
            <a:ext cx="6019800" cy="3970318"/>
          </a:xfrm>
          <a:prstGeom prst="rect">
            <a:avLst/>
          </a:prstGeom>
          <a:noFill/>
        </p:spPr>
        <p:txBody>
          <a:bodyPr wrap="square" lIns="91440" tIns="45720" rIns="91440" bIns="45720" rtlCol="0" anchor="t">
            <a:spAutoFit/>
          </a:bodyPr>
          <a:lstStyle/>
          <a:p>
            <a:r>
              <a:rPr lang="en-GB" b="1" dirty="0">
                <a:solidFill>
                  <a:srgbClr val="FCB911"/>
                </a:solidFill>
              </a:rPr>
              <a:t>Parents Evening 15</a:t>
            </a:r>
            <a:r>
              <a:rPr lang="en-GB" b="1" baseline="30000" dirty="0">
                <a:solidFill>
                  <a:srgbClr val="FCB911"/>
                </a:solidFill>
              </a:rPr>
              <a:t>th</a:t>
            </a:r>
            <a:r>
              <a:rPr lang="en-GB" b="1" dirty="0">
                <a:solidFill>
                  <a:srgbClr val="FCB911"/>
                </a:solidFill>
              </a:rPr>
              <a:t> October 3.30 to 6pm</a:t>
            </a:r>
          </a:p>
          <a:p>
            <a:r>
              <a:rPr lang="en-GB" b="1" dirty="0">
                <a:solidFill>
                  <a:srgbClr val="FCB911"/>
                </a:solidFill>
              </a:rPr>
              <a:t>Parents Evening 16</a:t>
            </a:r>
            <a:r>
              <a:rPr lang="en-GB" b="1" baseline="30000" dirty="0">
                <a:solidFill>
                  <a:srgbClr val="FCB911"/>
                </a:solidFill>
              </a:rPr>
              <a:t>th</a:t>
            </a:r>
            <a:r>
              <a:rPr lang="en-GB" b="1" dirty="0">
                <a:solidFill>
                  <a:srgbClr val="FCB911"/>
                </a:solidFill>
              </a:rPr>
              <a:t> October 5pm to 7.30pm </a:t>
            </a:r>
          </a:p>
          <a:p>
            <a:endParaRPr lang="en-GB" b="1" dirty="0">
              <a:solidFill>
                <a:srgbClr val="FCB911"/>
              </a:solidFill>
            </a:endParaRPr>
          </a:p>
          <a:p>
            <a:r>
              <a:rPr lang="en-GB" b="1" dirty="0">
                <a:solidFill>
                  <a:srgbClr val="FCB911"/>
                </a:solidFill>
              </a:rPr>
              <a:t>Opal Class Sharing Assembly 15</a:t>
            </a:r>
            <a:r>
              <a:rPr lang="en-GB" b="1" baseline="30000" dirty="0">
                <a:solidFill>
                  <a:srgbClr val="FCB911"/>
                </a:solidFill>
              </a:rPr>
              <a:t>th</a:t>
            </a:r>
            <a:r>
              <a:rPr lang="en-GB" b="1" dirty="0">
                <a:solidFill>
                  <a:srgbClr val="FCB911"/>
                </a:solidFill>
              </a:rPr>
              <a:t> January 9am</a:t>
            </a:r>
          </a:p>
          <a:p>
            <a:endParaRPr lang="en-GB" b="1" dirty="0">
              <a:solidFill>
                <a:srgbClr val="FCB911"/>
              </a:solidFill>
            </a:endParaRPr>
          </a:p>
          <a:p>
            <a:r>
              <a:rPr lang="en-GB" b="1" dirty="0">
                <a:solidFill>
                  <a:srgbClr val="FCB911"/>
                </a:solidFill>
              </a:rPr>
              <a:t>Year 3 &amp; 4 Times Tables Open Morning TBA</a:t>
            </a:r>
          </a:p>
          <a:p>
            <a:endParaRPr lang="en-GB" b="1" dirty="0">
              <a:solidFill>
                <a:srgbClr val="FCB911"/>
              </a:solidFill>
            </a:endParaRPr>
          </a:p>
          <a:p>
            <a:r>
              <a:rPr lang="en-GB" b="1" dirty="0">
                <a:solidFill>
                  <a:srgbClr val="FCB911"/>
                </a:solidFill>
              </a:rPr>
              <a:t>Parents Evening 11</a:t>
            </a:r>
            <a:r>
              <a:rPr lang="en-GB" b="1" baseline="30000" dirty="0">
                <a:solidFill>
                  <a:srgbClr val="FCB911"/>
                </a:solidFill>
              </a:rPr>
              <a:t>th</a:t>
            </a:r>
            <a:r>
              <a:rPr lang="en-GB" b="1" dirty="0">
                <a:solidFill>
                  <a:srgbClr val="FCB911"/>
                </a:solidFill>
              </a:rPr>
              <a:t> March 3.30 to 6pm</a:t>
            </a:r>
          </a:p>
          <a:p>
            <a:r>
              <a:rPr lang="en-GB" b="1" dirty="0">
                <a:solidFill>
                  <a:srgbClr val="FCB911"/>
                </a:solidFill>
              </a:rPr>
              <a:t>Parents Evening 12</a:t>
            </a:r>
            <a:r>
              <a:rPr lang="en-GB" b="1" baseline="30000" dirty="0">
                <a:solidFill>
                  <a:srgbClr val="FCB911"/>
                </a:solidFill>
              </a:rPr>
              <a:t>th</a:t>
            </a:r>
            <a:r>
              <a:rPr lang="en-GB" b="1" dirty="0">
                <a:solidFill>
                  <a:srgbClr val="FCB911"/>
                </a:solidFill>
              </a:rPr>
              <a:t> March 5pm to 7.30 pm </a:t>
            </a:r>
          </a:p>
          <a:p>
            <a:endParaRPr lang="en-GB" b="1" dirty="0">
              <a:solidFill>
                <a:srgbClr val="FCB911"/>
              </a:solidFill>
            </a:endParaRPr>
          </a:p>
          <a:p>
            <a:r>
              <a:rPr lang="en-GB" b="1" dirty="0">
                <a:solidFill>
                  <a:srgbClr val="FCB911"/>
                </a:solidFill>
              </a:rPr>
              <a:t>Year 3 &amp; 4 Performance 18</a:t>
            </a:r>
            <a:r>
              <a:rPr lang="en-GB" b="1" baseline="30000" dirty="0">
                <a:solidFill>
                  <a:srgbClr val="FCB911"/>
                </a:solidFill>
              </a:rPr>
              <a:t>th</a:t>
            </a:r>
            <a:r>
              <a:rPr lang="en-GB" b="1" dirty="0">
                <a:solidFill>
                  <a:srgbClr val="FCB911"/>
                </a:solidFill>
              </a:rPr>
              <a:t> + 19</a:t>
            </a:r>
            <a:r>
              <a:rPr lang="en-GB" b="1" baseline="30000" dirty="0">
                <a:solidFill>
                  <a:srgbClr val="FCB911"/>
                </a:solidFill>
              </a:rPr>
              <a:t>th</a:t>
            </a:r>
            <a:r>
              <a:rPr lang="en-GB" b="1" dirty="0">
                <a:solidFill>
                  <a:srgbClr val="FCB911"/>
                </a:solidFill>
              </a:rPr>
              <a:t> March 5pm</a:t>
            </a:r>
          </a:p>
          <a:p>
            <a:endParaRPr lang="en-GB" b="1" dirty="0">
              <a:solidFill>
                <a:srgbClr val="FCB911"/>
              </a:solidFill>
            </a:endParaRPr>
          </a:p>
          <a:p>
            <a:r>
              <a:rPr lang="en-GB" b="1" dirty="0">
                <a:solidFill>
                  <a:srgbClr val="FCB911"/>
                </a:solidFill>
              </a:rPr>
              <a:t>Coral Class Sharing Assembly 7</a:t>
            </a:r>
            <a:r>
              <a:rPr lang="en-GB" b="1" baseline="30000" dirty="0">
                <a:solidFill>
                  <a:srgbClr val="FCB911"/>
                </a:solidFill>
              </a:rPr>
              <a:t>th</a:t>
            </a:r>
            <a:r>
              <a:rPr lang="en-GB" b="1" dirty="0">
                <a:solidFill>
                  <a:srgbClr val="FCB911"/>
                </a:solidFill>
              </a:rPr>
              <a:t> May 9am</a:t>
            </a:r>
          </a:p>
          <a:p>
            <a:endParaRPr lang="en-GB" dirty="0"/>
          </a:p>
        </p:txBody>
      </p:sp>
      <p:sp>
        <p:nvSpPr>
          <p:cNvPr id="11" name="TextBox 10">
            <a:extLst>
              <a:ext uri="{FF2B5EF4-FFF2-40B4-BE49-F238E27FC236}">
                <a16:creationId xmlns:a16="http://schemas.microsoft.com/office/drawing/2014/main" id="{7202B343-365E-2CCA-B726-CBC023BD7F81}"/>
              </a:ext>
            </a:extLst>
          </p:cNvPr>
          <p:cNvSpPr txBox="1"/>
          <p:nvPr/>
        </p:nvSpPr>
        <p:spPr>
          <a:xfrm>
            <a:off x="241300" y="5100580"/>
            <a:ext cx="6569972" cy="3970318"/>
          </a:xfrm>
          <a:prstGeom prst="rect">
            <a:avLst/>
          </a:prstGeom>
          <a:noFill/>
        </p:spPr>
        <p:txBody>
          <a:bodyPr wrap="square" numCol="3">
            <a:spAutoFit/>
          </a:bodyPr>
          <a:lstStyle/>
          <a:p>
            <a:r>
              <a:rPr lang="en-GB" b="1" dirty="0">
                <a:solidFill>
                  <a:srgbClr val="FCB911"/>
                </a:solidFill>
              </a:rPr>
              <a:t>Open Classrooms </a:t>
            </a:r>
          </a:p>
          <a:p>
            <a:endParaRPr lang="en-GB" b="1" dirty="0">
              <a:solidFill>
                <a:srgbClr val="FCB911"/>
              </a:solidFill>
            </a:endParaRPr>
          </a:p>
          <a:p>
            <a:r>
              <a:rPr lang="en-GB" b="1" dirty="0">
                <a:solidFill>
                  <a:srgbClr val="FCB911"/>
                </a:solidFill>
              </a:rPr>
              <a:t>2</a:t>
            </a:r>
            <a:r>
              <a:rPr lang="en-GB" b="1" baseline="30000" dirty="0">
                <a:solidFill>
                  <a:srgbClr val="FCB911"/>
                </a:solidFill>
              </a:rPr>
              <a:t>nd</a:t>
            </a:r>
            <a:r>
              <a:rPr lang="en-GB" b="1" dirty="0">
                <a:solidFill>
                  <a:srgbClr val="FCB911"/>
                </a:solidFill>
              </a:rPr>
              <a:t> October </a:t>
            </a:r>
          </a:p>
          <a:p>
            <a:r>
              <a:rPr lang="en-GB" b="1" dirty="0">
                <a:solidFill>
                  <a:srgbClr val="FCB911"/>
                </a:solidFill>
              </a:rPr>
              <a:t>3</a:t>
            </a:r>
            <a:r>
              <a:rPr lang="en-GB" b="1" baseline="30000" dirty="0">
                <a:solidFill>
                  <a:srgbClr val="FCB911"/>
                </a:solidFill>
              </a:rPr>
              <a:t>rd</a:t>
            </a:r>
            <a:r>
              <a:rPr lang="en-GB" b="1" dirty="0">
                <a:solidFill>
                  <a:srgbClr val="FCB911"/>
                </a:solidFill>
              </a:rPr>
              <a:t> November </a:t>
            </a:r>
          </a:p>
          <a:p>
            <a:r>
              <a:rPr lang="en-GB" b="1" dirty="0">
                <a:solidFill>
                  <a:srgbClr val="FCB911"/>
                </a:solidFill>
              </a:rPr>
              <a:t>4</a:t>
            </a:r>
            <a:r>
              <a:rPr lang="en-GB" b="1" baseline="30000" dirty="0">
                <a:solidFill>
                  <a:srgbClr val="FCB911"/>
                </a:solidFill>
              </a:rPr>
              <a:t>th</a:t>
            </a:r>
            <a:r>
              <a:rPr lang="en-GB" b="1" dirty="0">
                <a:solidFill>
                  <a:srgbClr val="FCB911"/>
                </a:solidFill>
              </a:rPr>
              <a:t> December</a:t>
            </a: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r>
              <a:rPr lang="en-GB" b="1" dirty="0">
                <a:solidFill>
                  <a:srgbClr val="FCB911"/>
                </a:solidFill>
              </a:rPr>
              <a:t>12</a:t>
            </a:r>
            <a:r>
              <a:rPr lang="en-GB" b="1" baseline="30000" dirty="0">
                <a:solidFill>
                  <a:srgbClr val="FCB911"/>
                </a:solidFill>
              </a:rPr>
              <a:t>th</a:t>
            </a:r>
            <a:r>
              <a:rPr lang="en-GB" b="1" dirty="0">
                <a:solidFill>
                  <a:srgbClr val="FCB911"/>
                </a:solidFill>
              </a:rPr>
              <a:t> January</a:t>
            </a:r>
          </a:p>
          <a:p>
            <a:r>
              <a:rPr lang="en-GB" b="1" dirty="0">
                <a:solidFill>
                  <a:srgbClr val="FCB911"/>
                </a:solidFill>
              </a:rPr>
              <a:t>5</a:t>
            </a:r>
            <a:r>
              <a:rPr lang="en-GB" b="1" baseline="30000" dirty="0">
                <a:solidFill>
                  <a:srgbClr val="FCB911"/>
                </a:solidFill>
              </a:rPr>
              <a:t>th</a:t>
            </a:r>
            <a:r>
              <a:rPr lang="en-GB" b="1" dirty="0">
                <a:solidFill>
                  <a:srgbClr val="FCB911"/>
                </a:solidFill>
              </a:rPr>
              <a:t> February</a:t>
            </a:r>
          </a:p>
          <a:p>
            <a:r>
              <a:rPr lang="en-GB" b="1" dirty="0">
                <a:solidFill>
                  <a:srgbClr val="FCB911"/>
                </a:solidFill>
              </a:rPr>
              <a:t>5</a:t>
            </a:r>
            <a:r>
              <a:rPr lang="en-GB" b="1" baseline="30000" dirty="0">
                <a:solidFill>
                  <a:srgbClr val="FCB911"/>
                </a:solidFill>
              </a:rPr>
              <a:t>th</a:t>
            </a:r>
            <a:r>
              <a:rPr lang="en-GB" b="1" dirty="0">
                <a:solidFill>
                  <a:srgbClr val="FCB911"/>
                </a:solidFill>
              </a:rPr>
              <a:t> March </a:t>
            </a: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endParaRPr lang="en-GB" b="1" dirty="0">
              <a:solidFill>
                <a:srgbClr val="FCB911"/>
              </a:solidFill>
            </a:endParaRPr>
          </a:p>
          <a:p>
            <a:r>
              <a:rPr lang="en-GB" b="1" dirty="0">
                <a:solidFill>
                  <a:srgbClr val="FCB911"/>
                </a:solidFill>
              </a:rPr>
              <a:t>7</a:t>
            </a:r>
            <a:r>
              <a:rPr lang="en-GB" b="1" baseline="30000" dirty="0">
                <a:solidFill>
                  <a:srgbClr val="FCB911"/>
                </a:solidFill>
              </a:rPr>
              <a:t>th</a:t>
            </a:r>
            <a:r>
              <a:rPr lang="en-GB" b="1" dirty="0">
                <a:solidFill>
                  <a:srgbClr val="FCB911"/>
                </a:solidFill>
              </a:rPr>
              <a:t> May </a:t>
            </a:r>
          </a:p>
          <a:p>
            <a:r>
              <a:rPr lang="en-GB" b="1" dirty="0">
                <a:solidFill>
                  <a:srgbClr val="FCB911"/>
                </a:solidFill>
              </a:rPr>
              <a:t>8</a:t>
            </a:r>
            <a:r>
              <a:rPr lang="en-GB" b="1" baseline="30000" dirty="0">
                <a:solidFill>
                  <a:srgbClr val="FCB911"/>
                </a:solidFill>
              </a:rPr>
              <a:t>th</a:t>
            </a:r>
            <a:r>
              <a:rPr lang="en-GB" b="1" dirty="0">
                <a:solidFill>
                  <a:srgbClr val="FCB911"/>
                </a:solidFill>
              </a:rPr>
              <a:t> June </a:t>
            </a:r>
          </a:p>
          <a:p>
            <a:r>
              <a:rPr lang="en-GB" b="1" dirty="0">
                <a:solidFill>
                  <a:srgbClr val="FCB911"/>
                </a:solidFill>
              </a:rPr>
              <a:t>9</a:t>
            </a:r>
            <a:r>
              <a:rPr lang="en-GB" b="1" baseline="30000" dirty="0">
                <a:solidFill>
                  <a:srgbClr val="FCB911"/>
                </a:solidFill>
              </a:rPr>
              <a:t>th</a:t>
            </a:r>
            <a:r>
              <a:rPr lang="en-GB" b="1" dirty="0">
                <a:solidFill>
                  <a:srgbClr val="FCB911"/>
                </a:solidFill>
              </a:rPr>
              <a:t> July </a:t>
            </a:r>
          </a:p>
        </p:txBody>
      </p:sp>
    </p:spTree>
    <p:extLst>
      <p:ext uri="{BB962C8B-B14F-4D97-AF65-F5344CB8AC3E}">
        <p14:creationId xmlns:p14="http://schemas.microsoft.com/office/powerpoint/2010/main" val="2454231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38AE08CA-9BE4-B776-CDE1-8113F876653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0F2CA43-ED0E-B8B8-0287-FA053511A1F8}"/>
              </a:ext>
            </a:extLst>
          </p:cNvPr>
          <p:cNvGrpSpPr/>
          <p:nvPr/>
        </p:nvGrpSpPr>
        <p:grpSpPr>
          <a:xfrm>
            <a:off x="0" y="-216"/>
            <a:ext cx="1581367" cy="1581367"/>
            <a:chOff x="0" y="0"/>
            <a:chExt cx="812800" cy="812800"/>
          </a:xfrm>
        </p:grpSpPr>
        <p:sp>
          <p:nvSpPr>
            <p:cNvPr id="3" name="Freeform 3">
              <a:extLst>
                <a:ext uri="{FF2B5EF4-FFF2-40B4-BE49-F238E27FC236}">
                  <a16:creationId xmlns:a16="http://schemas.microsoft.com/office/drawing/2014/main" id="{86850586-D6A9-44ED-B97C-4633BD7C02D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C8D8AA6-0B4C-2847-FAD2-940F7784DCA9}"/>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BF35EDC7-3A8D-E0B4-911B-E25D2119C72E}"/>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AD1327CD-0F2F-E1FE-D41B-1B4907960072}"/>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44DE248F-3259-94DE-65CE-188C4DCD44D1}"/>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BC1B203A-88D3-5D66-734F-22EA7331EA86}"/>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6136D4B7-A266-9696-3AF3-80E7202B500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43155771-9B46-CDFC-D32C-5ED875361E82}"/>
              </a:ext>
            </a:extLst>
          </p:cNvPr>
          <p:cNvGrpSpPr/>
          <p:nvPr/>
        </p:nvGrpSpPr>
        <p:grpSpPr>
          <a:xfrm>
            <a:off x="6489700" y="0"/>
            <a:ext cx="4202300" cy="3950921"/>
            <a:chOff x="0" y="0"/>
            <a:chExt cx="711775" cy="717100"/>
          </a:xfrm>
        </p:grpSpPr>
        <p:sp>
          <p:nvSpPr>
            <p:cNvPr id="11" name="Freeform 11">
              <a:extLst>
                <a:ext uri="{FF2B5EF4-FFF2-40B4-BE49-F238E27FC236}">
                  <a16:creationId xmlns:a16="http://schemas.microsoft.com/office/drawing/2014/main" id="{9DAA96A6-F050-83A5-6174-3BE60CC4CDD1}"/>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13212D4B-ECF5-CC3E-CB34-3E4CE87A656B}"/>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0D801F80-9060-C634-8C4B-A46BB80F083D}"/>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6A2F1987-5790-6C8D-3D80-9B29610DB173}"/>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AFB24837-F1E7-A1CA-5729-30377C1D578C}"/>
              </a:ext>
            </a:extLst>
          </p:cNvPr>
          <p:cNvSpPr/>
          <p:nvPr/>
        </p:nvSpPr>
        <p:spPr>
          <a:xfrm>
            <a:off x="-97768" y="-107699"/>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
        <p:nvSpPr>
          <p:cNvPr id="15" name="Title 6">
            <a:extLst>
              <a:ext uri="{FF2B5EF4-FFF2-40B4-BE49-F238E27FC236}">
                <a16:creationId xmlns:a16="http://schemas.microsoft.com/office/drawing/2014/main" id="{FED66597-4B2B-245F-6882-33F9ADBDCDA6}"/>
              </a:ext>
            </a:extLst>
          </p:cNvPr>
          <p:cNvSpPr txBox="1">
            <a:spLocks/>
          </p:cNvSpPr>
          <p:nvPr/>
        </p:nvSpPr>
        <p:spPr>
          <a:xfrm>
            <a:off x="1466748" y="500808"/>
            <a:ext cx="5041900" cy="82771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3867D6"/>
                </a:solidFill>
                <a:latin typeface="League Spartan" panose="020B0604020202020204" charset="0"/>
              </a:rPr>
              <a:t>Eating and Drinking</a:t>
            </a:r>
          </a:p>
        </p:txBody>
      </p:sp>
      <p:sp>
        <p:nvSpPr>
          <p:cNvPr id="19" name="Text Placeholder 9">
            <a:extLst>
              <a:ext uri="{FF2B5EF4-FFF2-40B4-BE49-F238E27FC236}">
                <a16:creationId xmlns:a16="http://schemas.microsoft.com/office/drawing/2014/main" id="{B03CE553-1694-9B98-6BB8-ADFF2A2E3C40}"/>
              </a:ext>
            </a:extLst>
          </p:cNvPr>
          <p:cNvSpPr txBox="1">
            <a:spLocks/>
          </p:cNvSpPr>
          <p:nvPr/>
        </p:nvSpPr>
        <p:spPr>
          <a:xfrm>
            <a:off x="354931" y="2214873"/>
            <a:ext cx="6511589" cy="37915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en-US" sz="2105" dirty="0">
                <a:solidFill>
                  <a:srgbClr val="3867D6"/>
                </a:solidFill>
                <a:latin typeface="League Spartan" panose="020B0604020202020204" charset="0"/>
              </a:rPr>
              <a:t>Healthy snack (whole / pieces of fruit, vegetables or bread sticks) to eat at break time. ​</a:t>
            </a:r>
          </a:p>
          <a:p>
            <a:pPr marL="0" indent="0" fontAlgn="base">
              <a:buFont typeface="Arial" pitchFamily="34" charset="0"/>
              <a:buNone/>
            </a:pPr>
            <a:r>
              <a:rPr lang="en-US" sz="2105" dirty="0">
                <a:solidFill>
                  <a:srgbClr val="3867D6"/>
                </a:solidFill>
                <a:latin typeface="League Spartan" panose="020B0604020202020204" charset="0"/>
              </a:rPr>
              <a:t>Named water bottle - contain water, </a:t>
            </a:r>
            <a:r>
              <a:rPr lang="en-US" sz="2105" dirty="0" err="1">
                <a:solidFill>
                  <a:srgbClr val="3867D6"/>
                </a:solidFill>
                <a:latin typeface="League Spartan" panose="020B0604020202020204" charset="0"/>
              </a:rPr>
              <a:t>flavoured</a:t>
            </a:r>
            <a:r>
              <a:rPr lang="en-US" sz="2105" dirty="0">
                <a:solidFill>
                  <a:srgbClr val="3867D6"/>
                </a:solidFill>
                <a:latin typeface="League Spartan" panose="020B0604020202020204" charset="0"/>
              </a:rPr>
              <a:t> water or squash.</a:t>
            </a:r>
          </a:p>
          <a:p>
            <a:pPr marL="0" indent="0" fontAlgn="base">
              <a:buFont typeface="Arial" pitchFamily="34" charset="0"/>
              <a:buNone/>
            </a:pPr>
            <a:r>
              <a:rPr lang="en-US" sz="2105" dirty="0">
                <a:solidFill>
                  <a:srgbClr val="3867D6"/>
                </a:solidFill>
                <a:latin typeface="League Spartan" panose="020B0604020202020204" charset="0"/>
              </a:rPr>
              <a:t>​</a:t>
            </a:r>
          </a:p>
          <a:p>
            <a:pPr marL="0" indent="0" fontAlgn="base">
              <a:buFont typeface="Arial" pitchFamily="34" charset="0"/>
              <a:buNone/>
            </a:pPr>
            <a:r>
              <a:rPr lang="en-US" sz="2105" dirty="0">
                <a:solidFill>
                  <a:srgbClr val="3867D6"/>
                </a:solidFill>
                <a:latin typeface="League Spartan" panose="020B0604020202020204" charset="0"/>
              </a:rPr>
              <a:t>If your child is going to be late for school but will need school dinner, please let the school office know by 9:30am. </a:t>
            </a:r>
          </a:p>
        </p:txBody>
      </p:sp>
      <p:grpSp>
        <p:nvGrpSpPr>
          <p:cNvPr id="20" name="Group 19">
            <a:extLst>
              <a:ext uri="{FF2B5EF4-FFF2-40B4-BE49-F238E27FC236}">
                <a16:creationId xmlns:a16="http://schemas.microsoft.com/office/drawing/2014/main" id="{4BCF9741-F7F2-DFD8-A810-0D804F099A79}"/>
              </a:ext>
            </a:extLst>
          </p:cNvPr>
          <p:cNvGrpSpPr/>
          <p:nvPr/>
        </p:nvGrpSpPr>
        <p:grpSpPr>
          <a:xfrm>
            <a:off x="6489700" y="-40540"/>
            <a:ext cx="4203700" cy="3991461"/>
            <a:chOff x="0" y="0"/>
            <a:chExt cx="711775" cy="717100"/>
          </a:xfrm>
        </p:grpSpPr>
        <p:sp>
          <p:nvSpPr>
            <p:cNvPr id="21" name="Freeform 12">
              <a:extLst>
                <a:ext uri="{FF2B5EF4-FFF2-40B4-BE49-F238E27FC236}">
                  <a16:creationId xmlns:a16="http://schemas.microsoft.com/office/drawing/2014/main" id="{CBA9482A-B0DD-8B88-090E-1AC920BE53C0}"/>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9"/>
              <a:stretch>
                <a:fillRect l="-12082" r="-39315"/>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3512498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54AEA398-4637-7981-E6B0-C080B605567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CF05BEF-78E0-77DC-7A0C-1C25693425E5}"/>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51A50C57-E865-8955-E854-2E12547B759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86E05B44-B78B-B13D-3D0C-2DC651A0BF07}"/>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9BCB03CC-6E7D-2535-7812-272392CF9818}"/>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4413BBAC-FFAA-EEDE-ED24-F9DDD8F42F70}"/>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F57D4256-33D5-1A00-FD46-61207EDD1919}"/>
              </a:ext>
            </a:extLst>
          </p:cNvPr>
          <p:cNvSpPr/>
          <p:nvPr/>
        </p:nvSpPr>
        <p:spPr>
          <a:xfrm>
            <a:off x="165100" y="-657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80B8E55E-CBFB-8373-1B26-10E99918CD27}"/>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8499F31F-230B-3736-51CB-3174CDDADC8A}"/>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054542BA-2EE6-6C8F-0C3A-88B0D9D7FEB3}"/>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a:extLst>
              <a:ext uri="{FF2B5EF4-FFF2-40B4-BE49-F238E27FC236}">
                <a16:creationId xmlns:a16="http://schemas.microsoft.com/office/drawing/2014/main" id="{38203BB4-8DDA-59B1-A2AD-D74477CF4E57}"/>
              </a:ext>
            </a:extLst>
          </p:cNvPr>
          <p:cNvGrpSpPr/>
          <p:nvPr/>
        </p:nvGrpSpPr>
        <p:grpSpPr>
          <a:xfrm>
            <a:off x="6489700" y="1"/>
            <a:ext cx="4202300" cy="3778250"/>
            <a:chOff x="0" y="0"/>
            <a:chExt cx="711775" cy="717100"/>
          </a:xfrm>
        </p:grpSpPr>
        <p:sp>
          <p:nvSpPr>
            <p:cNvPr id="12" name="Freeform 12">
              <a:extLst>
                <a:ext uri="{FF2B5EF4-FFF2-40B4-BE49-F238E27FC236}">
                  <a16:creationId xmlns:a16="http://schemas.microsoft.com/office/drawing/2014/main" id="{B4055521-8195-4DCF-146C-46B4A946E1D1}"/>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r="-34330"/>
              </a:stretch>
            </a:blipFill>
            <a:ln w="104775" cap="sq">
              <a:solidFill>
                <a:srgbClr val="FCB911"/>
              </a:solidFill>
              <a:prstDash val="solid"/>
              <a:miter/>
            </a:ln>
          </p:spPr>
          <p:txBody>
            <a:bodyPr/>
            <a:lstStyle/>
            <a:p>
              <a:endParaRPr lang="en-GB"/>
            </a:p>
          </p:txBody>
        </p:sp>
      </p:grpSp>
      <p:sp>
        <p:nvSpPr>
          <p:cNvPr id="13" name="TextBox 13">
            <a:extLst>
              <a:ext uri="{FF2B5EF4-FFF2-40B4-BE49-F238E27FC236}">
                <a16:creationId xmlns:a16="http://schemas.microsoft.com/office/drawing/2014/main" id="{9DA3C10D-10CF-A8F7-3493-C4EAF5BA27EC}"/>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C7F1AD1C-E0ED-A5D6-F8D9-0F2D00956A14}"/>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4B086DEC-5930-C94E-B71C-175D1285D726}"/>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7" name="Title 6">
            <a:extLst>
              <a:ext uri="{FF2B5EF4-FFF2-40B4-BE49-F238E27FC236}">
                <a16:creationId xmlns:a16="http://schemas.microsoft.com/office/drawing/2014/main" id="{D0EC0785-3E44-10F3-73A2-7720617CC626}"/>
              </a:ext>
            </a:extLst>
          </p:cNvPr>
          <p:cNvSpPr txBox="1">
            <a:spLocks/>
          </p:cNvSpPr>
          <p:nvPr/>
        </p:nvSpPr>
        <p:spPr>
          <a:xfrm>
            <a:off x="-1013373" y="567744"/>
            <a:ext cx="9834843" cy="829424"/>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FCB911"/>
                </a:solidFill>
                <a:latin typeface="League Spartan" panose="020B0604020202020204" charset="0"/>
              </a:rPr>
              <a:t>Attendance</a:t>
            </a:r>
          </a:p>
        </p:txBody>
      </p:sp>
      <p:sp>
        <p:nvSpPr>
          <p:cNvPr id="19" name="Text Placeholder 9">
            <a:extLst>
              <a:ext uri="{FF2B5EF4-FFF2-40B4-BE49-F238E27FC236}">
                <a16:creationId xmlns:a16="http://schemas.microsoft.com/office/drawing/2014/main" id="{3BABCBDD-1C93-FE38-F289-613086EF3D0A}"/>
              </a:ext>
            </a:extLst>
          </p:cNvPr>
          <p:cNvSpPr txBox="1">
            <a:spLocks/>
          </p:cNvSpPr>
          <p:nvPr/>
        </p:nvSpPr>
        <p:spPr>
          <a:xfrm>
            <a:off x="165100" y="1814254"/>
            <a:ext cx="6634015" cy="56737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105" dirty="0">
                <a:solidFill>
                  <a:srgbClr val="FCB911"/>
                </a:solidFill>
                <a:latin typeface="League Spartan" panose="020B0604020202020204" charset="0"/>
              </a:rPr>
              <a:t>To meet government expectations must attend 177 out of 190 days.</a:t>
            </a:r>
          </a:p>
          <a:p>
            <a:pPr marL="0" indent="0">
              <a:buFont typeface="Arial" pitchFamily="34" charset="0"/>
              <a:buNone/>
            </a:pPr>
            <a:r>
              <a:rPr lang="en-US" sz="2105" dirty="0">
                <a:solidFill>
                  <a:srgbClr val="FCB911"/>
                </a:solidFill>
                <a:latin typeface="League Spartan" panose="020B0604020202020204" charset="0"/>
              </a:rPr>
              <a:t>Concerns for any pupil whose attendance drops below 90%. </a:t>
            </a:r>
          </a:p>
          <a:p>
            <a:pPr marL="0" indent="0">
              <a:buFont typeface="Arial" pitchFamily="34" charset="0"/>
              <a:buNone/>
            </a:pPr>
            <a:r>
              <a:rPr lang="en-US" sz="2105" dirty="0">
                <a:solidFill>
                  <a:srgbClr val="FCB911"/>
                </a:solidFill>
                <a:latin typeface="League Spartan" panose="020B0604020202020204" charset="0"/>
              </a:rPr>
              <a:t>If your child is genuinely too ill for school, please email </a:t>
            </a:r>
            <a:r>
              <a:rPr lang="en-US" sz="2105" dirty="0">
                <a:solidFill>
                  <a:srgbClr val="FCB911"/>
                </a:solidFill>
                <a:latin typeface="League Spartan" panose="020B0604020202020204" charset="0"/>
                <a:hlinkClick r:id="rId9">
                  <a:extLst>
                    <a:ext uri="{A12FA001-AC4F-418D-AE19-62706E023703}">
                      <ahyp:hlinkClr xmlns:ahyp="http://schemas.microsoft.com/office/drawing/2018/hyperlinkcolor" xmlns="" val="tx"/>
                    </a:ext>
                  </a:extLst>
                </a:hlinkClick>
              </a:rPr>
              <a:t>admin@galleyhill.herts.sch.uk</a:t>
            </a:r>
            <a:r>
              <a:rPr lang="en-US" sz="2105" dirty="0">
                <a:solidFill>
                  <a:srgbClr val="FCB911"/>
                </a:solidFill>
                <a:latin typeface="League Spartan" panose="020B0604020202020204" charset="0"/>
              </a:rPr>
              <a:t> or call and leave a message on our 24 hour answerphone as soon as possible. For safeguarding reasons, we will chase any absence we do not have a reason for. </a:t>
            </a:r>
          </a:p>
          <a:p>
            <a:pPr marL="0" indent="0">
              <a:buFont typeface="Arial" pitchFamily="34" charset="0"/>
              <a:buNone/>
            </a:pPr>
            <a:r>
              <a:rPr lang="en-US" sz="2105" dirty="0">
                <a:solidFill>
                  <a:srgbClr val="FCB911"/>
                </a:solidFill>
                <a:latin typeface="League Spartan" panose="020B0604020202020204" charset="0"/>
              </a:rPr>
              <a:t>We can only authorise term time holiday in very exceptional circumstances. Please see our absence policy on our website. </a:t>
            </a:r>
          </a:p>
        </p:txBody>
      </p:sp>
    </p:spTree>
    <p:extLst>
      <p:ext uri="{BB962C8B-B14F-4D97-AF65-F5344CB8AC3E}">
        <p14:creationId xmlns:p14="http://schemas.microsoft.com/office/powerpoint/2010/main" val="2992348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7141F96C-5193-DBD2-5CB6-532620C2608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1F40FCC-E392-3288-FBCB-0B3708D9F7F7}"/>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E8EF0A22-A1A0-D276-0534-8979303F596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5335B83D-E2F5-DBF3-5895-2486DB7CCA5E}"/>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640C9B3C-E4D3-98C5-5A6A-37B752E44506}"/>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601EFE04-565E-4FC5-E6AB-BC4534DA628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F1361A73-05B9-EC05-91FA-DD03C5C59033}"/>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F3357D0D-80EA-B26E-0691-8DD72C917BDD}"/>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7F62C71B-4CAE-0FFA-66C2-3CE1085676EB}"/>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54F7A752-D6FE-2AF9-13E9-6C9B46659C1D}"/>
              </a:ext>
            </a:extLst>
          </p:cNvPr>
          <p:cNvGrpSpPr/>
          <p:nvPr/>
        </p:nvGrpSpPr>
        <p:grpSpPr>
          <a:xfrm>
            <a:off x="6489703" y="0"/>
            <a:ext cx="4202297" cy="3950921"/>
            <a:chOff x="110189" y="0"/>
            <a:chExt cx="601586" cy="565600"/>
          </a:xfrm>
        </p:grpSpPr>
        <p:sp>
          <p:nvSpPr>
            <p:cNvPr id="11" name="Freeform 11">
              <a:extLst>
                <a:ext uri="{FF2B5EF4-FFF2-40B4-BE49-F238E27FC236}">
                  <a16:creationId xmlns:a16="http://schemas.microsoft.com/office/drawing/2014/main" id="{58EB7F1E-C4BD-537A-F790-11EC6F0EBABA}"/>
                </a:ext>
              </a:extLst>
            </p:cNvPr>
            <p:cNvSpPr/>
            <p:nvPr/>
          </p:nvSpPr>
          <p:spPr>
            <a:xfrm>
              <a:off x="110189" y="0"/>
              <a:ext cx="601586" cy="5656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87F0BDD4-38B7-B44E-4E73-E84165DD7A75}"/>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C88336D4-59F4-3D60-C3EE-E7037966BA37}"/>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96C8E94F-B8BF-EEE1-4C3C-DD9CDE91A4AC}"/>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1484DF64-EDBF-9C55-A288-D6621B22808C}"/>
              </a:ext>
            </a:extLst>
          </p:cNvPr>
          <p:cNvSpPr/>
          <p:nvPr/>
        </p:nvSpPr>
        <p:spPr>
          <a:xfrm>
            <a:off x="-97768" y="-107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pic>
        <p:nvPicPr>
          <p:cNvPr id="18" name="Picture 2">
            <a:extLst>
              <a:ext uri="{FF2B5EF4-FFF2-40B4-BE49-F238E27FC236}">
                <a16:creationId xmlns:a16="http://schemas.microsoft.com/office/drawing/2014/main" id="{8B66D666-3779-DFCE-E349-00ECA5AD2D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4898" y="1967869"/>
            <a:ext cx="6407688" cy="4511693"/>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1">
            <a:extLst>
              <a:ext uri="{FF2B5EF4-FFF2-40B4-BE49-F238E27FC236}">
                <a16:creationId xmlns:a16="http://schemas.microsoft.com/office/drawing/2014/main" id="{80915CA9-F7C9-C7DA-3CB7-85EECC235AEF}"/>
              </a:ext>
            </a:extLst>
          </p:cNvPr>
          <p:cNvGrpSpPr/>
          <p:nvPr/>
        </p:nvGrpSpPr>
        <p:grpSpPr>
          <a:xfrm>
            <a:off x="6489703" y="1"/>
            <a:ext cx="4202297" cy="4046212"/>
            <a:chOff x="0" y="0"/>
            <a:chExt cx="711775" cy="717100"/>
          </a:xfrm>
        </p:grpSpPr>
        <p:sp>
          <p:nvSpPr>
            <p:cNvPr id="20" name="Freeform 12">
              <a:extLst>
                <a:ext uri="{FF2B5EF4-FFF2-40B4-BE49-F238E27FC236}">
                  <a16:creationId xmlns:a16="http://schemas.microsoft.com/office/drawing/2014/main" id="{12E22708-EA95-CEC3-C175-3AF0DE7147F1}"/>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9"/>
              <a:stretch>
                <a:fillRect l="-51397"/>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1133649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20FB695C-EF98-131E-AA47-1F1874C0CBF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D367B03-5966-3E37-6C8C-AA08D1FF9004}"/>
              </a:ext>
            </a:extLst>
          </p:cNvPr>
          <p:cNvGrpSpPr/>
          <p:nvPr/>
        </p:nvGrpSpPr>
        <p:grpSpPr>
          <a:xfrm>
            <a:off x="6001" y="13535"/>
            <a:ext cx="1581367" cy="1581367"/>
            <a:chOff x="0" y="0"/>
            <a:chExt cx="812800" cy="812800"/>
          </a:xfrm>
        </p:grpSpPr>
        <p:sp>
          <p:nvSpPr>
            <p:cNvPr id="3" name="Freeform 3">
              <a:extLst>
                <a:ext uri="{FF2B5EF4-FFF2-40B4-BE49-F238E27FC236}">
                  <a16:creationId xmlns:a16="http://schemas.microsoft.com/office/drawing/2014/main" id="{947A5A62-9973-F550-B4B1-CC7B0D2747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82F4201-FA65-0077-BDC5-0BC5E5A55178}"/>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B57A05A1-CE1C-729C-B851-0A5A91866563}"/>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35E03A9E-C69E-DA7E-7C98-BA94C9D2B05F}"/>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1E14332D-2C09-C810-9AEB-9A1B3F87C784}"/>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8C971C14-2B01-0183-831B-AE0CAF0EA430}"/>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6BA4C42A-58C8-8413-F8DA-A1935D1EE5EB}"/>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58261226-5871-BC08-1FFB-651E5C6302B4}"/>
              </a:ext>
            </a:extLst>
          </p:cNvPr>
          <p:cNvGrpSpPr/>
          <p:nvPr/>
        </p:nvGrpSpPr>
        <p:grpSpPr>
          <a:xfrm>
            <a:off x="6489700" y="1"/>
            <a:ext cx="4202300" cy="4083050"/>
            <a:chOff x="0" y="0"/>
            <a:chExt cx="711775" cy="717100"/>
          </a:xfrm>
        </p:grpSpPr>
        <p:sp>
          <p:nvSpPr>
            <p:cNvPr id="11" name="Freeform 11">
              <a:extLst>
                <a:ext uri="{FF2B5EF4-FFF2-40B4-BE49-F238E27FC236}">
                  <a16:creationId xmlns:a16="http://schemas.microsoft.com/office/drawing/2014/main" id="{C84221E7-5D52-C8F9-A752-24AB9EA6B4BE}"/>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4050F980-B27D-00D4-3261-762E2F17FC70}"/>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9AD056BC-5259-DF86-76F3-3E6A6B789BDB}"/>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12440990-A6CD-0248-ED94-95B1B264BAB6}"/>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CB16FE86-7EF7-1F30-DE6B-0EF5EE8B573B}"/>
              </a:ext>
            </a:extLst>
          </p:cNvPr>
          <p:cNvSpPr/>
          <p:nvPr/>
        </p:nvSpPr>
        <p:spPr>
          <a:xfrm>
            <a:off x="-91767" y="-11872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
        <p:nvSpPr>
          <p:cNvPr id="15" name="Title 6">
            <a:extLst>
              <a:ext uri="{FF2B5EF4-FFF2-40B4-BE49-F238E27FC236}">
                <a16:creationId xmlns:a16="http://schemas.microsoft.com/office/drawing/2014/main" id="{9B2E4067-D476-374B-B5C7-D3C8E910956F}"/>
              </a:ext>
            </a:extLst>
          </p:cNvPr>
          <p:cNvSpPr txBox="1">
            <a:spLocks/>
          </p:cNvSpPr>
          <p:nvPr/>
        </p:nvSpPr>
        <p:spPr>
          <a:xfrm>
            <a:off x="2580415" y="563630"/>
            <a:ext cx="2653664"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dirty="0">
                <a:solidFill>
                  <a:srgbClr val="3867D6"/>
                </a:solidFill>
                <a:latin typeface="League Spartan" panose="020B0604020202020204" charset="0"/>
              </a:rPr>
              <a:t>Arbor</a:t>
            </a:r>
          </a:p>
        </p:txBody>
      </p:sp>
      <p:sp>
        <p:nvSpPr>
          <p:cNvPr id="19" name="Text Placeholder 9">
            <a:extLst>
              <a:ext uri="{FF2B5EF4-FFF2-40B4-BE49-F238E27FC236}">
                <a16:creationId xmlns:a16="http://schemas.microsoft.com/office/drawing/2014/main" id="{50BA57B9-48E0-DABC-342D-97151473142C}"/>
              </a:ext>
            </a:extLst>
          </p:cNvPr>
          <p:cNvSpPr txBox="1">
            <a:spLocks/>
          </p:cNvSpPr>
          <p:nvPr/>
        </p:nvSpPr>
        <p:spPr>
          <a:xfrm>
            <a:off x="297173" y="3478016"/>
            <a:ext cx="6501942" cy="359320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105" dirty="0">
                <a:solidFill>
                  <a:srgbClr val="3867D6"/>
                </a:solidFill>
                <a:latin typeface="League Spartan" panose="020B0604020202020204" charset="0"/>
              </a:rPr>
              <a:t>Download app from play store or app store. </a:t>
            </a:r>
          </a:p>
          <a:p>
            <a:pPr marL="0" indent="0">
              <a:buNone/>
            </a:pPr>
            <a:endParaRPr lang="en-GB" sz="2105" dirty="0">
              <a:solidFill>
                <a:srgbClr val="3867D6"/>
              </a:solidFill>
              <a:latin typeface="League Spartan" panose="020B0604020202020204" charset="0"/>
            </a:endParaRPr>
          </a:p>
          <a:p>
            <a:pPr marL="0" indent="0">
              <a:buNone/>
            </a:pPr>
            <a:r>
              <a:rPr lang="en-GB" sz="2105" dirty="0">
                <a:solidFill>
                  <a:srgbClr val="3867D6"/>
                </a:solidFill>
                <a:latin typeface="League Spartan" panose="020B0604020202020204" charset="0"/>
              </a:rPr>
              <a:t>Used to make payments for meals, trips and clubs. </a:t>
            </a:r>
          </a:p>
          <a:p>
            <a:pPr marL="0" indent="0">
              <a:buNone/>
            </a:pPr>
            <a:r>
              <a:rPr lang="en-GB" sz="2105" dirty="0">
                <a:solidFill>
                  <a:srgbClr val="3867D6"/>
                </a:solidFill>
                <a:latin typeface="League Spartan" panose="020B0604020202020204" charset="0"/>
              </a:rPr>
              <a:t>Can pre-pay for trips if it suits.  </a:t>
            </a:r>
          </a:p>
          <a:p>
            <a:pPr marL="0" indent="0">
              <a:buNone/>
            </a:pPr>
            <a:endParaRPr lang="en-GB" sz="2105" dirty="0">
              <a:solidFill>
                <a:srgbClr val="3867D6"/>
              </a:solidFill>
              <a:latin typeface="League Spartan" panose="020B0604020202020204" charset="0"/>
            </a:endParaRPr>
          </a:p>
          <a:p>
            <a:pPr marL="0" indent="0">
              <a:buNone/>
            </a:pPr>
            <a:r>
              <a:rPr lang="en-GB" sz="2105" dirty="0">
                <a:solidFill>
                  <a:srgbClr val="3867D6"/>
                </a:solidFill>
                <a:latin typeface="League Spartan" panose="020B0604020202020204" charset="0"/>
              </a:rPr>
              <a:t>All communications will come via Arbor also.  </a:t>
            </a:r>
          </a:p>
        </p:txBody>
      </p:sp>
      <p:pic>
        <p:nvPicPr>
          <p:cNvPr id="23" name="Picture 22" descr="A screenshot of a phone&#10;&#10;AI-generated content may be incorrect.">
            <a:extLst>
              <a:ext uri="{FF2B5EF4-FFF2-40B4-BE49-F238E27FC236}">
                <a16:creationId xmlns:a16="http://schemas.microsoft.com/office/drawing/2014/main" id="{57AD36DB-5D44-A6E3-446F-8B39847086B7}"/>
              </a:ext>
            </a:extLst>
          </p:cNvPr>
          <p:cNvPicPr>
            <a:picLocks noChangeAspect="1"/>
          </p:cNvPicPr>
          <p:nvPr/>
        </p:nvPicPr>
        <p:blipFill>
          <a:blip r:embed="rId9">
            <a:extLst>
              <a:ext uri="{28A0092B-C50C-407E-A947-70E740481C1C}">
                <a14:useLocalDpi xmlns:a14="http://schemas.microsoft.com/office/drawing/2010/main" val="0"/>
              </a:ext>
            </a:extLst>
          </a:blip>
          <a:srcRect t="13021" b="19274"/>
          <a:stretch>
            <a:fillRect/>
          </a:stretch>
        </p:blipFill>
        <p:spPr>
          <a:xfrm>
            <a:off x="2310421" y="1375919"/>
            <a:ext cx="2898258" cy="1962276"/>
          </a:xfrm>
          <a:prstGeom prst="rect">
            <a:avLst/>
          </a:prstGeom>
        </p:spPr>
      </p:pic>
      <p:grpSp>
        <p:nvGrpSpPr>
          <p:cNvPr id="24" name="Group 23">
            <a:extLst>
              <a:ext uri="{FF2B5EF4-FFF2-40B4-BE49-F238E27FC236}">
                <a16:creationId xmlns:a16="http://schemas.microsoft.com/office/drawing/2014/main" id="{DB98FFAB-2E37-136B-F3A2-757947C5F973}"/>
              </a:ext>
            </a:extLst>
          </p:cNvPr>
          <p:cNvGrpSpPr/>
          <p:nvPr/>
        </p:nvGrpSpPr>
        <p:grpSpPr>
          <a:xfrm>
            <a:off x="6337300" y="31859"/>
            <a:ext cx="4356100" cy="4146484"/>
            <a:chOff x="0" y="0"/>
            <a:chExt cx="711775" cy="717100"/>
          </a:xfrm>
        </p:grpSpPr>
        <p:sp>
          <p:nvSpPr>
            <p:cNvPr id="25" name="Freeform 12">
              <a:extLst>
                <a:ext uri="{FF2B5EF4-FFF2-40B4-BE49-F238E27FC236}">
                  <a16:creationId xmlns:a16="http://schemas.microsoft.com/office/drawing/2014/main" id="{460CF699-6763-E509-8685-64E6B60552FD}"/>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10"/>
              <a:stretch>
                <a:fillRect l="-25698" r="-25698"/>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520389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C7009BA1-118F-C5C2-D8D6-F37C5F4FE1B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51FD013-814F-90D0-C2D0-E62BCED5EFB3}"/>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8DC05490-AEC2-EA18-CB5B-CE98E2E0DB0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7FCC7296-A94F-9511-39A0-50F2DA7D7784}"/>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4EF907A-139B-3C75-8557-93219FE24FD1}"/>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EDFDDA1E-8CB1-4E57-B563-68964F6D4FD0}"/>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E8A22ABC-42FE-ACDE-4E5C-13EDA2303612}"/>
              </a:ext>
            </a:extLst>
          </p:cNvPr>
          <p:cNvSpPr/>
          <p:nvPr/>
        </p:nvSpPr>
        <p:spPr>
          <a:xfrm>
            <a:off x="1905099" y="5011846"/>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7EC2CE2E-9147-CEA2-B447-B308203CA2F5}"/>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0BF2434F-9FF1-5387-9FDC-C715178810B9}"/>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7E410CCD-2440-EB75-768E-5666E88974A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CFD440FA-6D2E-9170-D1F9-B9D5E23A5DA6}"/>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1B4E07B8-5FA6-DE23-FDCB-6392B377B392}"/>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241D701C-A2D8-4235-9722-75D2315AE9E7}"/>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8" name="Title 1">
            <a:extLst>
              <a:ext uri="{FF2B5EF4-FFF2-40B4-BE49-F238E27FC236}">
                <a16:creationId xmlns:a16="http://schemas.microsoft.com/office/drawing/2014/main" id="{E47D6FCE-E41D-A8B2-E652-3689EDCB3ED2}"/>
              </a:ext>
            </a:extLst>
          </p:cNvPr>
          <p:cNvSpPr txBox="1">
            <a:spLocks/>
          </p:cNvSpPr>
          <p:nvPr/>
        </p:nvSpPr>
        <p:spPr>
          <a:xfrm>
            <a:off x="403808" y="1035050"/>
            <a:ext cx="5316185" cy="3857409"/>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rgbClr val="FCB911"/>
                </a:solidFill>
                <a:latin typeface="League Spartan" panose="020B0604020202020204" charset="0"/>
              </a:rPr>
              <a:t>Thank you for taking the time to join us for this welcome meeting.  </a:t>
            </a:r>
            <a:br>
              <a:rPr lang="en-GB" dirty="0">
                <a:solidFill>
                  <a:srgbClr val="FCB911"/>
                </a:solidFill>
                <a:latin typeface="League Spartan" panose="020B0604020202020204" charset="0"/>
              </a:rPr>
            </a:br>
            <a:r>
              <a:rPr lang="en-GB" dirty="0">
                <a:solidFill>
                  <a:srgbClr val="FCB911"/>
                </a:solidFill>
                <a:latin typeface="League Spartan" panose="020B0604020202020204" charset="0"/>
              </a:rPr>
              <a:t/>
            </a:r>
            <a:br>
              <a:rPr lang="en-GB" dirty="0">
                <a:solidFill>
                  <a:srgbClr val="FCB911"/>
                </a:solidFill>
                <a:latin typeface="League Spartan" panose="020B0604020202020204" charset="0"/>
              </a:rPr>
            </a:br>
            <a:r>
              <a:rPr lang="en-GB" dirty="0">
                <a:solidFill>
                  <a:srgbClr val="FCB911"/>
                </a:solidFill>
                <a:latin typeface="League Spartan" panose="020B0604020202020204" charset="0"/>
              </a:rPr>
              <a:t>If you have any further questions, then please do come and speak to us now.  </a:t>
            </a:r>
          </a:p>
        </p:txBody>
      </p:sp>
    </p:spTree>
    <p:extLst>
      <p:ext uri="{BB962C8B-B14F-4D97-AF65-F5344CB8AC3E}">
        <p14:creationId xmlns:p14="http://schemas.microsoft.com/office/powerpoint/2010/main" val="919840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99BD96FF06374FAAB9CB7895A62FD0" ma:contentTypeVersion="16" ma:contentTypeDescription="Create a new document." ma:contentTypeScope="" ma:versionID="b896e39c16bbe2a08d4848913ed12a71">
  <xsd:schema xmlns:xsd="http://www.w3.org/2001/XMLSchema" xmlns:xs="http://www.w3.org/2001/XMLSchema" xmlns:p="http://schemas.microsoft.com/office/2006/metadata/properties" xmlns:ns2="ec317ab6-e2b5-42c3-b6d2-4122a8fa5825" xmlns:ns3="2fb54113-cf3e-44fb-ab9d-430e90ca7374" targetNamespace="http://schemas.microsoft.com/office/2006/metadata/properties" ma:root="true" ma:fieldsID="c5867a7a961abb908babb94910298637" ns2:_="" ns3:_="">
    <xsd:import namespace="ec317ab6-e2b5-42c3-b6d2-4122a8fa5825"/>
    <xsd:import namespace="2fb54113-cf3e-44fb-ab9d-430e90ca737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317ab6-e2b5-42c3-b6d2-4122a8fa58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2a23c9d-1e4e-4a69-a245-34104cfbd4c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b54113-cf3e-44fb-ab9d-430e90ca737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237d4004-9853-4c2e-b925-2f7ff06adb67}" ma:internalName="TaxCatchAll" ma:showField="CatchAllData" ma:web="2fb54113-cf3e-44fb-ab9d-430e90ca737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fb54113-cf3e-44fb-ab9d-430e90ca7374" xsi:nil="true"/>
    <lcf76f155ced4ddcb4097134ff3c332f xmlns="ec317ab6-e2b5-42c3-b6d2-4122a8fa582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5C09C35-CB3E-4B6D-AC8A-5F56BFDD97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317ab6-e2b5-42c3-b6d2-4122a8fa5825"/>
    <ds:schemaRef ds:uri="2fb54113-cf3e-44fb-ab9d-430e90ca7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B1B8618-C520-4A0C-8062-6E1D911CB6E4}">
  <ds:schemaRefs>
    <ds:schemaRef ds:uri="http://schemas.microsoft.com/sharepoint/v3/contenttype/forms"/>
  </ds:schemaRefs>
</ds:datastoreItem>
</file>

<file path=customXml/itemProps3.xml><?xml version="1.0" encoding="utf-8"?>
<ds:datastoreItem xmlns:ds="http://schemas.openxmlformats.org/officeDocument/2006/customXml" ds:itemID="{9F5EC23E-475D-44B1-8F76-3429A0669076}">
  <ds:schemaRefs>
    <ds:schemaRef ds:uri="http://purl.org/dc/elements/1.1/"/>
    <ds:schemaRef ds:uri="http://schemas.openxmlformats.org/package/2006/metadata/core-properties"/>
    <ds:schemaRef ds:uri="http://schemas.microsoft.com/office/infopath/2007/PartnerControls"/>
    <ds:schemaRef ds:uri="http://purl.org/dc/terms/"/>
    <ds:schemaRef ds:uri="ec317ab6-e2b5-42c3-b6d2-4122a8fa5825"/>
    <ds:schemaRef ds:uri="http://schemas.microsoft.com/office/2006/metadata/properties"/>
    <ds:schemaRef ds:uri="http://schemas.microsoft.com/office/2006/documentManagement/types"/>
    <ds:schemaRef ds:uri="2fb54113-cf3e-44fb-ab9d-430e90ca737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655</TotalTime>
  <Words>2585</Words>
  <Application>Microsoft Office PowerPoint</Application>
  <PresentationFormat>Custom</PresentationFormat>
  <Paragraphs>338</Paragraphs>
  <Slides>26</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Calibri</vt:lpstr>
      <vt:lpstr>Body Text</vt:lpstr>
      <vt:lpstr>Aptos</vt:lpstr>
      <vt:lpstr>League Spartan</vt:lpstr>
      <vt:lpstr>Montserrat Bold</vt:lpstr>
      <vt:lpstr>Comic Sans MS</vt:lpstr>
      <vt:lpstr>SassoonPrimaryType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Resilient, Curious, High Aspirations, Persevere</dc:title>
  <dc:creator>Victoria</dc:creator>
  <cp:lastModifiedBy>V. Ewer</cp:lastModifiedBy>
  <cp:revision>14</cp:revision>
  <dcterms:created xsi:type="dcterms:W3CDTF">2006-08-16T00:00:00Z</dcterms:created>
  <dcterms:modified xsi:type="dcterms:W3CDTF">2025-09-08T13:43:51Z</dcterms:modified>
  <dc:identifier>DAGp4Ey5nL0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0x0101008899BD96FF06374FAAB9CB7895A62FD0</vt:lpwstr>
  </property>
  <property fmtid="{D5CDD505-2E9C-101B-9397-08002B2CF9AE}" pid="3" name="MediaServiceImageTags">
    <vt:lpwstr/>
  </property>
</Properties>
</file>