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0" r:id="rId10"/>
    <p:sldId id="265" r:id="rId11"/>
    <p:sldId id="261" r:id="rId12"/>
    <p:sldId id="270" r:id="rId13"/>
    <p:sldId id="277" r:id="rId14"/>
    <p:sldId id="276" r:id="rId15"/>
    <p:sldId id="275" r:id="rId16"/>
    <p:sldId id="274" r:id="rId17"/>
    <p:sldId id="279" r:id="rId18"/>
    <p:sldId id="278" r:id="rId19"/>
    <p:sldId id="266" r:id="rId20"/>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376940-C5AF-82E3-560F-38D3A40DEAEE}" v="3728" dt="2026-07-20T12:00:55.3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63" d="100"/>
          <a:sy n="163" d="100"/>
        </p:scale>
        <p:origin x="1662"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by Thomson" userId="S::athomson@galleyhill.herts.sch.uk::eb4cecaa-817e-48d6-a6bf-c9c5c59ffb1a" providerId="AD" clId="Web-{3A1D513B-6E0A-B8DE-3838-0AA9AE88DCE0}"/>
    <pc:docChg chg="modSld">
      <pc:chgData name="Abby Thomson" userId="S::athomson@galleyhill.herts.sch.uk::eb4cecaa-817e-48d6-a6bf-c9c5c59ffb1a" providerId="AD" clId="Web-{3A1D513B-6E0A-B8DE-3838-0AA9AE88DCE0}" dt="2026-06-25T16:31:33.408" v="133"/>
      <pc:docMkLst>
        <pc:docMk/>
      </pc:docMkLst>
      <pc:sldChg chg="addSp modSp">
        <pc:chgData name="Abby Thomson" userId="S::athomson@galleyhill.herts.sch.uk::eb4cecaa-817e-48d6-a6bf-c9c5c59ffb1a" providerId="AD" clId="Web-{3A1D513B-6E0A-B8DE-3838-0AA9AE88DCE0}" dt="2026-06-25T16:31:33.408" v="133"/>
        <pc:sldMkLst>
          <pc:docMk/>
          <pc:sldMk cId="3120658537" sldId="270"/>
        </pc:sldMkLst>
        <pc:spChg chg="add">
          <ac:chgData name="Abby Thomson" userId="S::athomson@galleyhill.herts.sch.uk::eb4cecaa-817e-48d6-a6bf-c9c5c59ffb1a" providerId="AD" clId="Web-{3A1D513B-6E0A-B8DE-3838-0AA9AE88DCE0}" dt="2026-06-25T16:22:33.949" v="70"/>
          <ac:spMkLst>
            <pc:docMk/>
            <pc:sldMk cId="3120658537" sldId="270"/>
            <ac:spMk id="5" creationId="{9B348278-19E7-39F5-AF0A-3B3DAD420894}"/>
          </ac:spMkLst>
        </pc:spChg>
        <pc:graphicFrameChg chg="mod modGraphic">
          <ac:chgData name="Abby Thomson" userId="S::athomson@galleyhill.herts.sch.uk::eb4cecaa-817e-48d6-a6bf-c9c5c59ffb1a" providerId="AD" clId="Web-{3A1D513B-6E0A-B8DE-3838-0AA9AE88DCE0}" dt="2026-06-25T16:31:33.408" v="133"/>
          <ac:graphicFrameMkLst>
            <pc:docMk/>
            <pc:sldMk cId="3120658537" sldId="270"/>
            <ac:graphicFrameMk id="2" creationId="{F06D8B73-1069-A20D-8F57-8B1AA064904F}"/>
          </ac:graphicFrameMkLst>
        </pc:graphicFrameChg>
      </pc:sldChg>
      <pc:sldChg chg="addSp">
        <pc:chgData name="Abby Thomson" userId="S::athomson@galleyhill.herts.sch.uk::eb4cecaa-817e-48d6-a6bf-c9c5c59ffb1a" providerId="AD" clId="Web-{3A1D513B-6E0A-B8DE-3838-0AA9AE88DCE0}" dt="2026-06-25T16:23:20.482" v="72"/>
        <pc:sldMkLst>
          <pc:docMk/>
          <pc:sldMk cId="1720532140" sldId="274"/>
        </pc:sldMkLst>
        <pc:spChg chg="add">
          <ac:chgData name="Abby Thomson" userId="S::athomson@galleyhill.herts.sch.uk::eb4cecaa-817e-48d6-a6bf-c9c5c59ffb1a" providerId="AD" clId="Web-{3A1D513B-6E0A-B8DE-3838-0AA9AE88DCE0}" dt="2026-06-25T16:23:20.482" v="72"/>
          <ac:spMkLst>
            <pc:docMk/>
            <pc:sldMk cId="1720532140" sldId="274"/>
            <ac:spMk id="5" creationId="{95F530CA-7E22-28A2-8D4B-6E11D6BB8CD3}"/>
          </ac:spMkLst>
        </pc:spChg>
      </pc:sldChg>
      <pc:sldChg chg="modSp">
        <pc:chgData name="Abby Thomson" userId="S::athomson@galleyhill.herts.sch.uk::eb4cecaa-817e-48d6-a6bf-c9c5c59ffb1a" providerId="AD" clId="Web-{3A1D513B-6E0A-B8DE-3838-0AA9AE88DCE0}" dt="2026-06-25T16:19:12.378" v="59"/>
        <pc:sldMkLst>
          <pc:docMk/>
          <pc:sldMk cId="2536211415" sldId="275"/>
        </pc:sldMkLst>
        <pc:graphicFrameChg chg="mod modGraphic">
          <ac:chgData name="Abby Thomson" userId="S::athomson@galleyhill.herts.sch.uk::eb4cecaa-817e-48d6-a6bf-c9c5c59ffb1a" providerId="AD" clId="Web-{3A1D513B-6E0A-B8DE-3838-0AA9AE88DCE0}" dt="2026-06-25T16:19:12.378" v="59"/>
          <ac:graphicFrameMkLst>
            <pc:docMk/>
            <pc:sldMk cId="2536211415" sldId="275"/>
            <ac:graphicFrameMk id="2" creationId="{EB5C837B-7071-41C7-EAE1-2ED2A10D5D17}"/>
          </ac:graphicFrameMkLst>
        </pc:graphicFrameChg>
      </pc:sldChg>
      <pc:sldChg chg="addSp">
        <pc:chgData name="Abby Thomson" userId="S::athomson@galleyhill.herts.sch.uk::eb4cecaa-817e-48d6-a6bf-c9c5c59ffb1a" providerId="AD" clId="Web-{3A1D513B-6E0A-B8DE-3838-0AA9AE88DCE0}" dt="2026-06-25T16:22:55.168" v="71"/>
        <pc:sldMkLst>
          <pc:docMk/>
          <pc:sldMk cId="2883864405" sldId="276"/>
        </pc:sldMkLst>
        <pc:spChg chg="add">
          <ac:chgData name="Abby Thomson" userId="S::athomson@galleyhill.herts.sch.uk::eb4cecaa-817e-48d6-a6bf-c9c5c59ffb1a" providerId="AD" clId="Web-{3A1D513B-6E0A-B8DE-3838-0AA9AE88DCE0}" dt="2026-06-25T16:22:55.168" v="71"/>
          <ac:spMkLst>
            <pc:docMk/>
            <pc:sldMk cId="2883864405" sldId="276"/>
            <ac:spMk id="5" creationId="{C1B5FF0B-1824-0907-1FE6-03745C32A624}"/>
          </ac:spMkLst>
        </pc:spChg>
      </pc:sldChg>
      <pc:sldChg chg="modSp">
        <pc:chgData name="Abby Thomson" userId="S::athomson@galleyhill.herts.sch.uk::eb4cecaa-817e-48d6-a6bf-c9c5c59ffb1a" providerId="AD" clId="Web-{3A1D513B-6E0A-B8DE-3838-0AA9AE88DCE0}" dt="2026-06-25T16:23:46.639" v="85" actId="20577"/>
        <pc:sldMkLst>
          <pc:docMk/>
          <pc:sldMk cId="3078025638" sldId="278"/>
        </pc:sldMkLst>
      </pc:sldChg>
      <pc:sldChg chg="modSp">
        <pc:chgData name="Abby Thomson" userId="S::athomson@galleyhill.herts.sch.uk::eb4cecaa-817e-48d6-a6bf-c9c5c59ffb1a" providerId="AD" clId="Web-{3A1D513B-6E0A-B8DE-3838-0AA9AE88DCE0}" dt="2026-06-25T16:23:32.654" v="74" actId="1076"/>
        <pc:sldMkLst>
          <pc:docMk/>
          <pc:sldMk cId="3529604620" sldId="279"/>
        </pc:sldMkLst>
        <pc:spChg chg="mod">
          <ac:chgData name="Abby Thomson" userId="S::athomson@galleyhill.herts.sch.uk::eb4cecaa-817e-48d6-a6bf-c9c5c59ffb1a" providerId="AD" clId="Web-{3A1D513B-6E0A-B8DE-3838-0AA9AE88DCE0}" dt="2026-06-25T16:23:27.404" v="73" actId="20577"/>
          <ac:spMkLst>
            <pc:docMk/>
            <pc:sldMk cId="3529604620" sldId="279"/>
            <ac:spMk id="4" creationId="{8247266B-70D9-C4FE-F16A-332E0C7CAB68}"/>
          </ac:spMkLst>
        </pc:spChg>
        <pc:picChg chg="mod">
          <ac:chgData name="Abby Thomson" userId="S::athomson@galleyhill.herts.sch.uk::eb4cecaa-817e-48d6-a6bf-c9c5c59ffb1a" providerId="AD" clId="Web-{3A1D513B-6E0A-B8DE-3838-0AA9AE88DCE0}" dt="2026-06-25T16:23:32.654" v="74" actId="1076"/>
          <ac:picMkLst>
            <pc:docMk/>
            <pc:sldMk cId="3529604620" sldId="279"/>
            <ac:picMk id="3" creationId="{AC1A6F26-7DBF-8323-3557-2AB746402AAB}"/>
          </ac:picMkLst>
        </pc:picChg>
      </pc:sldChg>
    </pc:docChg>
  </pc:docChgLst>
  <pc:docChgLst>
    <pc:chgData name="Abby Thomson" userId="S::athomson@galleyhill.herts.sch.uk::eb4cecaa-817e-48d6-a6bf-c9c5c59ffb1a" providerId="AD" clId="Web-{B1376940-C5AF-82E3-560F-38D3A40DEAEE}"/>
    <pc:docChg chg="addSld delSld modSld">
      <pc:chgData name="Abby Thomson" userId="S::athomson@galleyhill.herts.sch.uk::eb4cecaa-817e-48d6-a6bf-c9c5c59ffb1a" providerId="AD" clId="Web-{B1376940-C5AF-82E3-560F-38D3A40DEAEE}" dt="2026-07-20T12:00:55.359" v="3609"/>
      <pc:docMkLst>
        <pc:docMk/>
      </pc:docMkLst>
      <pc:sldChg chg="modSp">
        <pc:chgData name="Abby Thomson" userId="S::athomson@galleyhill.herts.sch.uk::eb4cecaa-817e-48d6-a6bf-c9c5c59ffb1a" providerId="AD" clId="Web-{B1376940-C5AF-82E3-560F-38D3A40DEAEE}" dt="2026-07-20T11:41:39.484" v="1913"/>
        <pc:sldMkLst>
          <pc:docMk/>
          <pc:sldMk cId="191243481" sldId="259"/>
        </pc:sldMkLst>
        <pc:graphicFrameChg chg="mod modGraphic">
          <ac:chgData name="Abby Thomson" userId="S::athomson@galleyhill.herts.sch.uk::eb4cecaa-817e-48d6-a6bf-c9c5c59ffb1a" providerId="AD" clId="Web-{B1376940-C5AF-82E3-560F-38D3A40DEAEE}" dt="2026-07-20T11:41:39.484" v="1913"/>
          <ac:graphicFrameMkLst>
            <pc:docMk/>
            <pc:sldMk cId="191243481" sldId="259"/>
            <ac:graphicFrameMk id="10" creationId="{065D4AC4-7957-AA62-C1A0-FE4F2CF00CA3}"/>
          </ac:graphicFrameMkLst>
        </pc:graphicFrameChg>
      </pc:sldChg>
      <pc:sldChg chg="modSp">
        <pc:chgData name="Abby Thomson" userId="S::athomson@galleyhill.herts.sch.uk::eb4cecaa-817e-48d6-a6bf-c9c5c59ffb1a" providerId="AD" clId="Web-{B1376940-C5AF-82E3-560F-38D3A40DEAEE}" dt="2026-07-20T09:06:26.486" v="740" actId="1076"/>
        <pc:sldMkLst>
          <pc:docMk/>
          <pc:sldMk cId="3356791903" sldId="260"/>
        </pc:sldMkLst>
        <pc:spChg chg="mod">
          <ac:chgData name="Abby Thomson" userId="S::athomson@galleyhill.herts.sch.uk::eb4cecaa-817e-48d6-a6bf-c9c5c59ffb1a" providerId="AD" clId="Web-{B1376940-C5AF-82E3-560F-38D3A40DEAEE}" dt="2026-07-20T09:06:23.799" v="739" actId="1076"/>
          <ac:spMkLst>
            <pc:docMk/>
            <pc:sldMk cId="3356791903" sldId="260"/>
            <ac:spMk id="2" creationId="{DF6A6CD2-88E8-9610-81B4-3451EA6069CB}"/>
          </ac:spMkLst>
        </pc:spChg>
        <pc:graphicFrameChg chg="mod modGraphic">
          <ac:chgData name="Abby Thomson" userId="S::athomson@galleyhill.herts.sch.uk::eb4cecaa-817e-48d6-a6bf-c9c5c59ffb1a" providerId="AD" clId="Web-{B1376940-C5AF-82E3-560F-38D3A40DEAEE}" dt="2026-07-20T09:06:26.486" v="740" actId="1076"/>
          <ac:graphicFrameMkLst>
            <pc:docMk/>
            <pc:sldMk cId="3356791903" sldId="260"/>
            <ac:graphicFrameMk id="5" creationId="{5A182FA8-E1AB-D63D-6ECD-2D907EE595F6}"/>
          </ac:graphicFrameMkLst>
        </pc:graphicFrameChg>
      </pc:sldChg>
      <pc:sldChg chg="modSp">
        <pc:chgData name="Abby Thomson" userId="S::athomson@galleyhill.herts.sch.uk::eb4cecaa-817e-48d6-a6bf-c9c5c59ffb1a" providerId="AD" clId="Web-{B1376940-C5AF-82E3-560F-38D3A40DEAEE}" dt="2026-07-20T12:00:55.359" v="3609"/>
        <pc:sldMkLst>
          <pc:docMk/>
          <pc:sldMk cId="760599453" sldId="265"/>
        </pc:sldMkLst>
        <pc:graphicFrameChg chg="mod modGraphic">
          <ac:chgData name="Abby Thomson" userId="S::athomson@galleyhill.herts.sch.uk::eb4cecaa-817e-48d6-a6bf-c9c5c59ffb1a" providerId="AD" clId="Web-{B1376940-C5AF-82E3-560F-38D3A40DEAEE}" dt="2026-07-20T12:00:55.359" v="3609"/>
          <ac:graphicFrameMkLst>
            <pc:docMk/>
            <pc:sldMk cId="760599453" sldId="265"/>
            <ac:graphicFrameMk id="5" creationId="{2BEE4F89-4408-F00A-3DA8-BFCBC572C119}"/>
          </ac:graphicFrameMkLst>
        </pc:graphicFrameChg>
      </pc:sldChg>
      <pc:sldChg chg="modSp">
        <pc:chgData name="Abby Thomson" userId="S::athomson@galleyhill.herts.sch.uk::eb4cecaa-817e-48d6-a6bf-c9c5c59ffb1a" providerId="AD" clId="Web-{B1376940-C5AF-82E3-560F-38D3A40DEAEE}" dt="2026-07-20T11:43:01.269" v="2099"/>
        <pc:sldMkLst>
          <pc:docMk/>
          <pc:sldMk cId="1720532140" sldId="274"/>
        </pc:sldMkLst>
        <pc:graphicFrameChg chg="mod modGraphic">
          <ac:chgData name="Abby Thomson" userId="S::athomson@galleyhill.herts.sch.uk::eb4cecaa-817e-48d6-a6bf-c9c5c59ffb1a" providerId="AD" clId="Web-{B1376940-C5AF-82E3-560F-38D3A40DEAEE}" dt="2026-07-20T11:43:01.269" v="2099"/>
          <ac:graphicFrameMkLst>
            <pc:docMk/>
            <pc:sldMk cId="1720532140" sldId="274"/>
            <ac:graphicFrameMk id="2" creationId="{6FC2DE98-3E8B-8664-0AF1-4BC465269E4A}"/>
          </ac:graphicFrameMkLst>
        </pc:graphicFrameChg>
      </pc:sldChg>
      <pc:sldChg chg="modSp">
        <pc:chgData name="Abby Thomson" userId="S::athomson@galleyhill.herts.sch.uk::eb4cecaa-817e-48d6-a6bf-c9c5c59ffb1a" providerId="AD" clId="Web-{B1376940-C5AF-82E3-560F-38D3A40DEAEE}" dt="2026-07-20T12:00:30.670" v="3605"/>
        <pc:sldMkLst>
          <pc:docMk/>
          <pc:sldMk cId="2536211415" sldId="275"/>
        </pc:sldMkLst>
        <pc:graphicFrameChg chg="mod modGraphic">
          <ac:chgData name="Abby Thomson" userId="S::athomson@galleyhill.herts.sch.uk::eb4cecaa-817e-48d6-a6bf-c9c5c59ffb1a" providerId="AD" clId="Web-{B1376940-C5AF-82E3-560F-38D3A40DEAEE}" dt="2026-07-20T12:00:30.670" v="3605"/>
          <ac:graphicFrameMkLst>
            <pc:docMk/>
            <pc:sldMk cId="2536211415" sldId="275"/>
            <ac:graphicFrameMk id="2" creationId="{EB5C837B-7071-41C7-EAE1-2ED2A10D5D17}"/>
          </ac:graphicFrameMkLst>
        </pc:graphicFrameChg>
      </pc:sldChg>
      <pc:sldChg chg="modSp">
        <pc:chgData name="Abby Thomson" userId="S::athomson@galleyhill.herts.sch.uk::eb4cecaa-817e-48d6-a6bf-c9c5c59ffb1a" providerId="AD" clId="Web-{B1376940-C5AF-82E3-560F-38D3A40DEAEE}" dt="2026-07-20T08:53:54.050" v="49"/>
        <pc:sldMkLst>
          <pc:docMk/>
          <pc:sldMk cId="2883864405" sldId="276"/>
        </pc:sldMkLst>
        <pc:graphicFrameChg chg="mod modGraphic">
          <ac:chgData name="Abby Thomson" userId="S::athomson@galleyhill.herts.sch.uk::eb4cecaa-817e-48d6-a6bf-c9c5c59ffb1a" providerId="AD" clId="Web-{B1376940-C5AF-82E3-560F-38D3A40DEAEE}" dt="2026-07-20T08:53:54.050" v="49"/>
          <ac:graphicFrameMkLst>
            <pc:docMk/>
            <pc:sldMk cId="2883864405" sldId="276"/>
            <ac:graphicFrameMk id="2" creationId="{0C43063D-4996-8F50-39D2-9B3391C83F21}"/>
          </ac:graphicFrameMkLst>
        </pc:graphicFrameChg>
      </pc:sldChg>
      <pc:sldChg chg="modSp">
        <pc:chgData name="Abby Thomson" userId="S::athomson@galleyhill.herts.sch.uk::eb4cecaa-817e-48d6-a6bf-c9c5c59ffb1a" providerId="AD" clId="Web-{B1376940-C5AF-82E3-560F-38D3A40DEAEE}" dt="2026-07-20T08:53:45.159" v="33"/>
        <pc:sldMkLst>
          <pc:docMk/>
          <pc:sldMk cId="2920400790" sldId="277"/>
        </pc:sldMkLst>
        <pc:graphicFrameChg chg="mod modGraphic">
          <ac:chgData name="Abby Thomson" userId="S::athomson@galleyhill.herts.sch.uk::eb4cecaa-817e-48d6-a6bf-c9c5c59ffb1a" providerId="AD" clId="Web-{B1376940-C5AF-82E3-560F-38D3A40DEAEE}" dt="2026-07-20T08:53:45.159" v="33"/>
          <ac:graphicFrameMkLst>
            <pc:docMk/>
            <pc:sldMk cId="2920400790" sldId="277"/>
            <ac:graphicFrameMk id="2" creationId="{3E931EEE-F173-2C9E-A785-A1E6D92FD218}"/>
          </ac:graphicFrameMkLst>
        </pc:graphicFrameChg>
      </pc:sldChg>
      <pc:sldChg chg="addSp delSp modSp">
        <pc:chgData name="Abby Thomson" userId="S::athomson@galleyhill.herts.sch.uk::eb4cecaa-817e-48d6-a6bf-c9c5c59ffb1a" providerId="AD" clId="Web-{B1376940-C5AF-82E3-560F-38D3A40DEAEE}" dt="2026-07-20T11:57:44.491" v="3400"/>
        <pc:sldMkLst>
          <pc:docMk/>
          <pc:sldMk cId="3078025638" sldId="278"/>
        </pc:sldMkLst>
        <pc:spChg chg="del mod">
          <ac:chgData name="Abby Thomson" userId="S::athomson@galleyhill.herts.sch.uk::eb4cecaa-817e-48d6-a6bf-c9c5c59ffb1a" providerId="AD" clId="Web-{B1376940-C5AF-82E3-560F-38D3A40DEAEE}" dt="2026-07-20T11:42:11.439" v="1919"/>
          <ac:spMkLst>
            <pc:docMk/>
            <pc:sldMk cId="3078025638" sldId="278"/>
            <ac:spMk id="4" creationId="{C45F0BBC-18AA-CCCC-E1E1-247F2BA06878}"/>
          </ac:spMkLst>
        </pc:spChg>
        <pc:spChg chg="add mod">
          <ac:chgData name="Abby Thomson" userId="S::athomson@galleyhill.herts.sch.uk::eb4cecaa-817e-48d6-a6bf-c9c5c59ffb1a" providerId="AD" clId="Web-{B1376940-C5AF-82E3-560F-38D3A40DEAEE}" dt="2026-07-20T11:44:20.537" v="2168" actId="20577"/>
          <ac:spMkLst>
            <pc:docMk/>
            <pc:sldMk cId="3078025638" sldId="278"/>
            <ac:spMk id="5" creationId="{1C265933-9074-0DEB-D3C6-BBD459F1C4A1}"/>
          </ac:spMkLst>
        </pc:spChg>
        <pc:graphicFrameChg chg="mod modGraphic">
          <ac:chgData name="Abby Thomson" userId="S::athomson@galleyhill.herts.sch.uk::eb4cecaa-817e-48d6-a6bf-c9c5c59ffb1a" providerId="AD" clId="Web-{B1376940-C5AF-82E3-560F-38D3A40DEAEE}" dt="2026-07-20T11:57:44.491" v="3400"/>
          <ac:graphicFrameMkLst>
            <pc:docMk/>
            <pc:sldMk cId="3078025638" sldId="278"/>
            <ac:graphicFrameMk id="2" creationId="{BB6CDBC4-D93B-04EA-DA8D-A07FF0AA8A9E}"/>
          </ac:graphicFrameMkLst>
        </pc:graphicFrameChg>
      </pc:sldChg>
      <pc:sldChg chg="addSp modSp">
        <pc:chgData name="Abby Thomson" userId="S::athomson@galleyhill.herts.sch.uk::eb4cecaa-817e-48d6-a6bf-c9c5c59ffb1a" providerId="AD" clId="Web-{B1376940-C5AF-82E3-560F-38D3A40DEAEE}" dt="2026-07-20T12:00:35.655" v="3607"/>
        <pc:sldMkLst>
          <pc:docMk/>
          <pc:sldMk cId="3529604620" sldId="279"/>
        </pc:sldMkLst>
        <pc:spChg chg="mod">
          <ac:chgData name="Abby Thomson" userId="S::athomson@galleyhill.herts.sch.uk::eb4cecaa-817e-48d6-a6bf-c9c5c59ffb1a" providerId="AD" clId="Web-{B1376940-C5AF-82E3-560F-38D3A40DEAEE}" dt="2026-07-20T11:41:49.907" v="1915" actId="1076"/>
          <ac:spMkLst>
            <pc:docMk/>
            <pc:sldMk cId="3529604620" sldId="279"/>
            <ac:spMk id="4" creationId="{8247266B-70D9-C4FE-F16A-332E0C7CAB68}"/>
          </ac:spMkLst>
        </pc:spChg>
        <pc:graphicFrameChg chg="mod modGraphic">
          <ac:chgData name="Abby Thomson" userId="S::athomson@galleyhill.herts.sch.uk::eb4cecaa-817e-48d6-a6bf-c9c5c59ffb1a" providerId="AD" clId="Web-{B1376940-C5AF-82E3-560F-38D3A40DEAEE}" dt="2026-07-20T12:00:35.655" v="3607"/>
          <ac:graphicFrameMkLst>
            <pc:docMk/>
            <pc:sldMk cId="3529604620" sldId="279"/>
            <ac:graphicFrameMk id="2" creationId="{925A4278-4FA2-130A-8E4D-885E6FBCFA53}"/>
          </ac:graphicFrameMkLst>
        </pc:graphicFrameChg>
        <pc:graphicFrameChg chg="add mod modGraphic">
          <ac:chgData name="Abby Thomson" userId="S::athomson@galleyhill.herts.sch.uk::eb4cecaa-817e-48d6-a6bf-c9c5c59ffb1a" providerId="AD" clId="Web-{B1376940-C5AF-82E3-560F-38D3A40DEAEE}" dt="2026-07-20T08:55:55.430" v="54"/>
          <ac:graphicFrameMkLst>
            <pc:docMk/>
            <pc:sldMk cId="3529604620" sldId="279"/>
            <ac:graphicFrameMk id="6" creationId="{D66864D6-9C5C-110C-3C53-2BECD208F60C}"/>
          </ac:graphicFrameMkLst>
        </pc:graphicFrameChg>
        <pc:graphicFrameChg chg="add mod modGraphic">
          <ac:chgData name="Abby Thomson" userId="S::athomson@galleyhill.herts.sch.uk::eb4cecaa-817e-48d6-a6bf-c9c5c59ffb1a" providerId="AD" clId="Web-{B1376940-C5AF-82E3-560F-38D3A40DEAEE}" dt="2026-07-20T09:18:51.797" v="742"/>
          <ac:graphicFrameMkLst>
            <pc:docMk/>
            <pc:sldMk cId="3529604620" sldId="279"/>
            <ac:graphicFrameMk id="8" creationId="{539FE1D1-8D92-D290-CBDC-7D1C6E34D005}"/>
          </ac:graphicFrameMkLst>
        </pc:graphicFrameChg>
        <pc:graphicFrameChg chg="add mod modGraphic">
          <ac:chgData name="Abby Thomson" userId="S::athomson@galleyhill.herts.sch.uk::eb4cecaa-817e-48d6-a6bf-c9c5c59ffb1a" providerId="AD" clId="Web-{B1376940-C5AF-82E3-560F-38D3A40DEAEE}" dt="2026-07-20T08:56:13.837" v="69"/>
          <ac:graphicFrameMkLst>
            <pc:docMk/>
            <pc:sldMk cId="3529604620" sldId="279"/>
            <ac:graphicFrameMk id="10" creationId="{3664BBCD-930F-0042-1078-7ED11DC0A1AE}"/>
          </ac:graphicFrameMkLst>
        </pc:graphicFrameChg>
        <pc:picChg chg="mod">
          <ac:chgData name="Abby Thomson" userId="S::athomson@galleyhill.herts.sch.uk::eb4cecaa-817e-48d6-a6bf-c9c5c59ffb1a" providerId="AD" clId="Web-{B1376940-C5AF-82E3-560F-38D3A40DEAEE}" dt="2026-07-20T11:41:47.719" v="1914" actId="1076"/>
          <ac:picMkLst>
            <pc:docMk/>
            <pc:sldMk cId="3529604620" sldId="279"/>
            <ac:picMk id="3" creationId="{AC1A6F26-7DBF-8323-3557-2AB746402AAB}"/>
          </ac:picMkLst>
        </pc:picChg>
      </pc:sldChg>
      <pc:sldChg chg="add del replId">
        <pc:chgData name="Abby Thomson" userId="S::athomson@galleyhill.herts.sch.uk::eb4cecaa-817e-48d6-a6bf-c9c5c59ffb1a" providerId="AD" clId="Web-{B1376940-C5AF-82E3-560F-38D3A40DEAEE}" dt="2026-07-20T11:43:06.425" v="2100"/>
        <pc:sldMkLst>
          <pc:docMk/>
          <pc:sldMk cId="2063143804" sldId="280"/>
        </pc:sldMkLst>
      </pc:sldChg>
    </pc:docChg>
  </pc:docChgLst>
  <pc:docChgLst>
    <pc:chgData name="Abby Thomson" userId="S::athomson@galleyhill.herts.sch.uk::eb4cecaa-817e-48d6-a6bf-c9c5c59ffb1a" providerId="AD" clId="Web-{B92C3D3C-ACD3-9BCB-241E-978404219EE3}"/>
    <pc:docChg chg="modSld">
      <pc:chgData name="Abby Thomson" userId="S::athomson@galleyhill.herts.sch.uk::eb4cecaa-817e-48d6-a6bf-c9c5c59ffb1a" providerId="AD" clId="Web-{B92C3D3C-ACD3-9BCB-241E-978404219EE3}" dt="2026-06-25T15:37:41.036" v="1156" actId="1076"/>
      <pc:docMkLst>
        <pc:docMk/>
      </pc:docMkLst>
      <pc:sldChg chg="modSp">
        <pc:chgData name="Abby Thomson" userId="S::athomson@galleyhill.herts.sch.uk::eb4cecaa-817e-48d6-a6bf-c9c5c59ffb1a" providerId="AD" clId="Web-{B92C3D3C-ACD3-9BCB-241E-978404219EE3}" dt="2026-06-25T13:49:23.549" v="153"/>
        <pc:sldMkLst>
          <pc:docMk/>
          <pc:sldMk cId="760599453" sldId="265"/>
        </pc:sldMkLst>
        <pc:graphicFrameChg chg="mod modGraphic">
          <ac:chgData name="Abby Thomson" userId="S::athomson@galleyhill.herts.sch.uk::eb4cecaa-817e-48d6-a6bf-c9c5c59ffb1a" providerId="AD" clId="Web-{B92C3D3C-ACD3-9BCB-241E-978404219EE3}" dt="2026-06-25T13:49:23.549" v="153"/>
          <ac:graphicFrameMkLst>
            <pc:docMk/>
            <pc:sldMk cId="760599453" sldId="265"/>
            <ac:graphicFrameMk id="5" creationId="{2BEE4F89-4408-F00A-3DA8-BFCBC572C119}"/>
          </ac:graphicFrameMkLst>
        </pc:graphicFrameChg>
      </pc:sldChg>
      <pc:sldChg chg="modSp">
        <pc:chgData name="Abby Thomson" userId="S::athomson@galleyhill.herts.sch.uk::eb4cecaa-817e-48d6-a6bf-c9c5c59ffb1a" providerId="AD" clId="Web-{B92C3D3C-ACD3-9BCB-241E-978404219EE3}" dt="2026-06-25T13:57:19.655" v="381"/>
        <pc:sldMkLst>
          <pc:docMk/>
          <pc:sldMk cId="3120658537" sldId="270"/>
        </pc:sldMkLst>
        <pc:graphicFrameChg chg="mod modGraphic">
          <ac:chgData name="Abby Thomson" userId="S::athomson@galleyhill.herts.sch.uk::eb4cecaa-817e-48d6-a6bf-c9c5c59ffb1a" providerId="AD" clId="Web-{B92C3D3C-ACD3-9BCB-241E-978404219EE3}" dt="2026-06-25T13:57:19.655" v="381"/>
          <ac:graphicFrameMkLst>
            <pc:docMk/>
            <pc:sldMk cId="3120658537" sldId="270"/>
            <ac:graphicFrameMk id="2" creationId="{F06D8B73-1069-A20D-8F57-8B1AA064904F}"/>
          </ac:graphicFrameMkLst>
        </pc:graphicFrameChg>
      </pc:sldChg>
      <pc:sldChg chg="modSp">
        <pc:chgData name="Abby Thomson" userId="S::athomson@galleyhill.herts.sch.uk::eb4cecaa-817e-48d6-a6bf-c9c5c59ffb1a" providerId="AD" clId="Web-{B92C3D3C-ACD3-9BCB-241E-978404219EE3}" dt="2026-06-25T15:37:14.941" v="1155"/>
        <pc:sldMkLst>
          <pc:docMk/>
          <pc:sldMk cId="1720532140" sldId="274"/>
        </pc:sldMkLst>
        <pc:graphicFrameChg chg="mod modGraphic">
          <ac:chgData name="Abby Thomson" userId="S::athomson@galleyhill.herts.sch.uk::eb4cecaa-817e-48d6-a6bf-c9c5c59ffb1a" providerId="AD" clId="Web-{B92C3D3C-ACD3-9BCB-241E-978404219EE3}" dt="2026-06-25T15:37:14.941" v="1155"/>
          <ac:graphicFrameMkLst>
            <pc:docMk/>
            <pc:sldMk cId="1720532140" sldId="274"/>
            <ac:graphicFrameMk id="2" creationId="{6FC2DE98-3E8B-8664-0AF1-4BC465269E4A}"/>
          </ac:graphicFrameMkLst>
        </pc:graphicFrameChg>
      </pc:sldChg>
      <pc:sldChg chg="modSp">
        <pc:chgData name="Abby Thomson" userId="S::athomson@galleyhill.herts.sch.uk::eb4cecaa-817e-48d6-a6bf-c9c5c59ffb1a" providerId="AD" clId="Web-{B92C3D3C-ACD3-9BCB-241E-978404219EE3}" dt="2026-06-25T15:28:20.260" v="972"/>
        <pc:sldMkLst>
          <pc:docMk/>
          <pc:sldMk cId="2536211415" sldId="275"/>
        </pc:sldMkLst>
        <pc:spChg chg="mod">
          <ac:chgData name="Abby Thomson" userId="S::athomson@galleyhill.herts.sch.uk::eb4cecaa-817e-48d6-a6bf-c9c5c59ffb1a" providerId="AD" clId="Web-{B92C3D3C-ACD3-9BCB-241E-978404219EE3}" dt="2026-06-25T15:26:56.633" v="946" actId="1076"/>
          <ac:spMkLst>
            <pc:docMk/>
            <pc:sldMk cId="2536211415" sldId="275"/>
            <ac:spMk id="4" creationId="{3503C286-6601-B5F6-57C4-A0836621D28E}"/>
          </ac:spMkLst>
        </pc:spChg>
        <pc:graphicFrameChg chg="mod modGraphic">
          <ac:chgData name="Abby Thomson" userId="S::athomson@galleyhill.herts.sch.uk::eb4cecaa-817e-48d6-a6bf-c9c5c59ffb1a" providerId="AD" clId="Web-{B92C3D3C-ACD3-9BCB-241E-978404219EE3}" dt="2026-06-25T15:28:20.260" v="972"/>
          <ac:graphicFrameMkLst>
            <pc:docMk/>
            <pc:sldMk cId="2536211415" sldId="275"/>
            <ac:graphicFrameMk id="2" creationId="{EB5C837B-7071-41C7-EAE1-2ED2A10D5D17}"/>
          </ac:graphicFrameMkLst>
        </pc:graphicFrameChg>
        <pc:picChg chg="mod">
          <ac:chgData name="Abby Thomson" userId="S::athomson@galleyhill.herts.sch.uk::eb4cecaa-817e-48d6-a6bf-c9c5c59ffb1a" providerId="AD" clId="Web-{B92C3D3C-ACD3-9BCB-241E-978404219EE3}" dt="2026-06-25T15:26:48.977" v="945" actId="1076"/>
          <ac:picMkLst>
            <pc:docMk/>
            <pc:sldMk cId="2536211415" sldId="275"/>
            <ac:picMk id="3" creationId="{46ACC86A-8EFB-CC91-83DB-0351EA2D9A5F}"/>
          </ac:picMkLst>
        </pc:picChg>
      </pc:sldChg>
      <pc:sldChg chg="modSp">
        <pc:chgData name="Abby Thomson" userId="S::athomson@galleyhill.herts.sch.uk::eb4cecaa-817e-48d6-a6bf-c9c5c59ffb1a" providerId="AD" clId="Web-{B92C3D3C-ACD3-9BCB-241E-978404219EE3}" dt="2026-06-25T14:23:13.817" v="785"/>
        <pc:sldMkLst>
          <pc:docMk/>
          <pc:sldMk cId="2883864405" sldId="276"/>
        </pc:sldMkLst>
        <pc:graphicFrameChg chg="mod modGraphic">
          <ac:chgData name="Abby Thomson" userId="S::athomson@galleyhill.herts.sch.uk::eb4cecaa-817e-48d6-a6bf-c9c5c59ffb1a" providerId="AD" clId="Web-{B92C3D3C-ACD3-9BCB-241E-978404219EE3}" dt="2026-06-25T14:23:13.817" v="785"/>
          <ac:graphicFrameMkLst>
            <pc:docMk/>
            <pc:sldMk cId="2883864405" sldId="276"/>
            <ac:graphicFrameMk id="2" creationId="{0C43063D-4996-8F50-39D2-9B3391C83F21}"/>
          </ac:graphicFrameMkLst>
        </pc:graphicFrameChg>
      </pc:sldChg>
      <pc:sldChg chg="modSp">
        <pc:chgData name="Abby Thomson" userId="S::athomson@galleyhill.herts.sch.uk::eb4cecaa-817e-48d6-a6bf-c9c5c59ffb1a" providerId="AD" clId="Web-{B92C3D3C-ACD3-9BCB-241E-978404219EE3}" dt="2026-06-25T14:15:10.884" v="753"/>
        <pc:sldMkLst>
          <pc:docMk/>
          <pc:sldMk cId="2920400790" sldId="277"/>
        </pc:sldMkLst>
        <pc:graphicFrameChg chg="mod modGraphic">
          <ac:chgData name="Abby Thomson" userId="S::athomson@galleyhill.herts.sch.uk::eb4cecaa-817e-48d6-a6bf-c9c5c59ffb1a" providerId="AD" clId="Web-{B92C3D3C-ACD3-9BCB-241E-978404219EE3}" dt="2026-06-25T14:15:10.884" v="753"/>
          <ac:graphicFrameMkLst>
            <pc:docMk/>
            <pc:sldMk cId="2920400790" sldId="277"/>
            <ac:graphicFrameMk id="2" creationId="{3E931EEE-F173-2C9E-A785-A1E6D92FD218}"/>
          </ac:graphicFrameMkLst>
        </pc:graphicFrameChg>
      </pc:sldChg>
      <pc:sldChg chg="modSp">
        <pc:chgData name="Abby Thomson" userId="S::athomson@galleyhill.herts.sch.uk::eb4cecaa-817e-48d6-a6bf-c9c5c59ffb1a" providerId="AD" clId="Web-{B92C3D3C-ACD3-9BCB-241E-978404219EE3}" dt="2026-06-25T15:37:41.036" v="1156" actId="1076"/>
        <pc:sldMkLst>
          <pc:docMk/>
          <pc:sldMk cId="3529604620" sldId="279"/>
        </pc:sldMkLst>
        <pc:spChg chg="mod">
          <ac:chgData name="Abby Thomson" userId="S::athomson@galleyhill.herts.sch.uk::eb4cecaa-817e-48d6-a6bf-c9c5c59ffb1a" providerId="AD" clId="Web-{B92C3D3C-ACD3-9BCB-241E-978404219EE3}" dt="2026-06-25T15:37:41.036" v="1156" actId="1076"/>
          <ac:spMkLst>
            <pc:docMk/>
            <pc:sldMk cId="3529604620" sldId="279"/>
            <ac:spMk id="4" creationId="{8247266B-70D9-C4FE-F16A-332E0C7CAB68}"/>
          </ac:spMkLst>
        </pc:spChg>
        <pc:picChg chg="mod">
          <ac:chgData name="Abby Thomson" userId="S::athomson@galleyhill.herts.sch.uk::eb4cecaa-817e-48d6-a6bf-c9c5c59ffb1a" providerId="AD" clId="Web-{B92C3D3C-ACD3-9BCB-241E-978404219EE3}" dt="2026-06-25T15:36:49.847" v="1143" actId="1076"/>
          <ac:picMkLst>
            <pc:docMk/>
            <pc:sldMk cId="3529604620" sldId="279"/>
            <ac:picMk id="3" creationId="{AC1A6F26-7DBF-8323-3557-2AB746402AA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40188584-4114-2146-872C-B3F5720A8DA5}" type="datetimeFigureOut">
              <a:rPr lang="en-US" smtClean="0"/>
              <a:t>7/20/2026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40188584-4114-2146-872C-B3F5720A8DA5}" type="datetimeFigureOut">
              <a:rPr lang="en-US" smtClean="0"/>
              <a:t>7/20/2026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40188584-4114-2146-872C-B3F5720A8DA5}" type="datetimeFigureOut">
              <a:rPr lang="en-US" smtClean="0"/>
              <a:t>7/20/2026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40188584-4114-2146-872C-B3F5720A8DA5}" type="datetimeFigureOut">
              <a:rPr lang="en-US" smtClean="0"/>
              <a:t>7/20/2026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7/20/2026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PE and sport premium monitoring and tracking form</a:t>
            </a:r>
            <a:r>
              <a:rPr lang="en-GB" sz="1200" b="1">
                <a:latin typeface="Calibri" panose="020F0502020204030204" pitchFamily="34" charset="0"/>
                <a:cs typeface="Calibri" panose="020F0502020204030204" pitchFamily="34" charset="0"/>
              </a:rPr>
              <a:t> </a:t>
            </a:r>
            <a:endParaRPr lang="en-US" sz="1200" b="1">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3"/>
              </a:rPr>
              <a:t>PE and sport premium for primary schools - GOV.UK</a:t>
            </a:r>
            <a:endParaRPr lang="en-GB" sz="90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a:latin typeface="Calibri" panose="020F0502020204030204" pitchFamily="34" charset="0"/>
                <a:cs typeface="Calibri" panose="020F0502020204030204" pitchFamily="34" charset="0"/>
                <a:hlinkClick r:id="rId4"/>
              </a:rPr>
              <a:t>PE and sport premium: conditions of grant 2025 to 2026 - GOV.UK</a:t>
            </a:r>
            <a:endParaRPr lang="en-GB" sz="85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a:t>You do not need to complete every box. Just record the information that is key to your school's priorities and areas of focus.</a:t>
            </a:r>
          </a:p>
          <a:p>
            <a:pPr>
              <a:lnSpc>
                <a:spcPct val="124000"/>
              </a:lnSpc>
            </a:pPr>
            <a:r>
              <a:rPr lang="en-US" sz="850" b="1" i="1"/>
              <a:t>Remember</a:t>
            </a:r>
            <a:r>
              <a:rPr lang="en-US" sz="850" i="1"/>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1146408531"/>
              </p:ext>
            </p:extLst>
          </p:nvPr>
        </p:nvGraphicFramePr>
        <p:xfrm>
          <a:off x="298297" y="1672070"/>
          <a:ext cx="5530128" cy="2528608"/>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7368">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a:ea typeface="Calibri"/>
                          <a:cs typeface="Calibri"/>
                          <a:hlinkClick r:id="rId3"/>
                        </a:rPr>
                        <a:t>Swimming and Water Safety</a:t>
                      </a:r>
                      <a:endParaRPr lang="en-GB" sz="700" dirty="0">
                        <a:solidFill>
                          <a:sysClr val="windowText" lastClr="000000"/>
                        </a:solidFill>
                        <a:effectLst/>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Swim competently, confidently and proficiently over a distance of at least 25 </a:t>
                      </a:r>
                      <a:r>
                        <a:rPr lang="en-US" sz="700" dirty="0" err="1">
                          <a:effectLst/>
                          <a:latin typeface="Calibri"/>
                          <a:cs typeface="Calibri"/>
                        </a:rPr>
                        <a:t>metres</a:t>
                      </a:r>
                      <a:endParaRPr lang="en-GB" sz="700" dirty="0">
                        <a:effectLst/>
                        <a:latin typeface="Calibri"/>
                        <a:ea typeface="Calibri" panose="020F0502020204030204" pitchFamily="34" charset="0"/>
                        <a:cs typeface="Calibri"/>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a:cs typeface="Calibri"/>
                        </a:rPr>
                        <a:t>We had a pop up pool where all children benefited from daily swimming. Children all benefited from top up lessons, 85% can perform </a:t>
                      </a:r>
                      <a:r>
                        <a:rPr lang="en-US" sz="700">
                          <a:latin typeface="Calibri"/>
                          <a:cs typeface="Calibri"/>
                        </a:rPr>
                        <a:t>25m.</a:t>
                      </a:r>
                    </a:p>
                    <a:p>
                      <a:pPr lvl="0">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a:latin typeface="Calibri"/>
                          <a:cs typeface="Calibri"/>
                        </a:rPr>
                        <a:t>Some children missed the final assessment, so was unable to assess their progress.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buNone/>
                      </a:pPr>
                      <a:r>
                        <a:rPr lang="en-US" sz="700" b="0" i="0" u="none" strike="noStrike" noProof="0" dirty="0">
                          <a:solidFill>
                            <a:srgbClr val="000000"/>
                          </a:solidFill>
                          <a:latin typeface="Calibri"/>
                          <a:ea typeface="Calibri"/>
                          <a:cs typeface="Calibri"/>
                        </a:rPr>
                        <a:t>We had a pop up pool where all children benefited from daily swimming. Children all benefited from top up lessons, 91% can do a </a:t>
                      </a:r>
                      <a:r>
                        <a:rPr lang="en-US" sz="700" b="0" i="0" u="none" strike="noStrike" noProof="0">
                          <a:solidFill>
                            <a:srgbClr val="000000"/>
                          </a:solidFill>
                          <a:latin typeface="Calibri"/>
                          <a:ea typeface="Calibri"/>
                          <a:cs typeface="Calibri"/>
                        </a:rPr>
                        <a:t>variety of strokes</a:t>
                      </a:r>
                      <a:endParaRPr lang="en-US" sz="700" b="0" i="0" u="none" strike="noStrike" noProof="0" dirty="0">
                        <a:solidFill>
                          <a:srgbClr val="000000"/>
                        </a:solidFill>
                        <a:latin typeface="Calibri"/>
                        <a:ea typeface="Calibri"/>
                        <a:cs typeface="Calibri"/>
                      </a:endParaRPr>
                    </a:p>
                    <a:p>
                      <a:pPr lvl="0" defTabSz="575981">
                        <a:buNone/>
                        <a:tabLst/>
                        <a:defRPr/>
                      </a:pPr>
                      <a:endParaRPr lang="en-US" sz="700" b="0" i="0" u="none" strike="noStrike" noProof="0" dirty="0">
                        <a:solidFill>
                          <a:srgbClr val="000000"/>
                        </a:solidFill>
                        <a:latin typeface="Calibri"/>
                        <a:ea typeface="Calibri"/>
                        <a:cs typeface="Calibri"/>
                      </a:endParaRPr>
                    </a:p>
                    <a:p>
                      <a:pPr marL="0" marR="0" lvl="0" indent="0" algn="l">
                        <a:lnSpc>
                          <a:spcPct val="100000"/>
                        </a:lnSpc>
                        <a:spcBef>
                          <a:spcPts val="0"/>
                        </a:spcBef>
                        <a:spcAft>
                          <a:spcPts val="0"/>
                        </a:spcAft>
                        <a:buClrTx/>
                        <a:buSzTx/>
                        <a:buFont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a:solidFill>
                            <a:srgbClr val="000000"/>
                          </a:solidFill>
                          <a:latin typeface="Calibri"/>
                          <a:ea typeface="Calibri"/>
                          <a:cs typeface="Calibri"/>
                        </a:rPr>
                        <a:t>Some children missed the final assessment, so was unable to assess their progress.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buNone/>
                      </a:pPr>
                      <a:r>
                        <a:rPr lang="en-US" sz="700" b="0" i="0" u="none" strike="noStrike" noProof="0" dirty="0">
                          <a:solidFill>
                            <a:srgbClr val="000000"/>
                          </a:solidFill>
                          <a:latin typeface="Calibri"/>
                          <a:ea typeface="Calibri"/>
                          <a:cs typeface="Calibri"/>
                        </a:rPr>
                        <a:t>We had a pop up pool where all children benefited from daily swimming. Children all benefited from top up lessons, 90% can perform </a:t>
                      </a:r>
                      <a:r>
                        <a:rPr lang="en-US" sz="700" b="0" i="0" u="none" strike="noStrike" noProof="0">
                          <a:solidFill>
                            <a:srgbClr val="000000"/>
                          </a:solidFill>
                          <a:latin typeface="Calibri"/>
                          <a:ea typeface="Calibri"/>
                          <a:cs typeface="Calibri"/>
                        </a:rPr>
                        <a:t>safe rescue</a:t>
                      </a:r>
                      <a:endParaRPr lang="en-US" sz="700" b="0" i="0" u="none" strike="noStrike" noProof="0" dirty="0">
                        <a:solidFill>
                          <a:srgbClr val="000000"/>
                        </a:solidFill>
                        <a:latin typeface="Calibri"/>
                        <a:ea typeface="Calibri"/>
                        <a:cs typeface="Calibri"/>
                      </a:endParaRPr>
                    </a:p>
                    <a:p>
                      <a:pPr lvl="0">
                        <a:buNone/>
                      </a:pPr>
                      <a:endParaRPr lang="en-US" sz="700" b="0" i="0" u="none" strike="noStrike" noProof="0" dirty="0">
                        <a:solidFill>
                          <a:srgbClr val="000000"/>
                        </a:solidFill>
                        <a:latin typeface="Calibri"/>
                        <a:ea typeface="Calibri"/>
                        <a:cs typeface="Calibri"/>
                      </a:endParaRPr>
                    </a:p>
                    <a:p>
                      <a:pPr marL="0" marR="0" lvl="0" indent="0" algn="l" defTabSz="575981">
                        <a:lnSpc>
                          <a:spcPct val="100000"/>
                        </a:lnSpc>
                        <a:spcBef>
                          <a:spcPts val="0"/>
                        </a:spcBef>
                        <a:spcAft>
                          <a:spcPts val="0"/>
                        </a:spcAft>
                        <a:buClrTx/>
                        <a:buSzTx/>
                        <a:buFontTx/>
                        <a:buNone/>
                        <a:tabLst/>
                        <a:defRPr/>
                      </a:pPr>
                      <a:endParaRPr lang="en-US" sz="700" dirty="0">
                        <a:latin typeface="Calibri"/>
                        <a:cs typeface="Calibri"/>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a:solidFill>
                            <a:srgbClr val="000000"/>
                          </a:solidFill>
                          <a:latin typeface="Calibri"/>
                          <a:ea typeface="Calibri"/>
                          <a:cs typeface="Calibri"/>
                        </a:rPr>
                        <a:t>Some children missed the final assessment, so was unable to assess their progress.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4222852553"/>
              </p:ext>
            </p:extLst>
          </p:nvPr>
        </p:nvGraphicFramePr>
        <p:xfrm>
          <a:off x="201820" y="631508"/>
          <a:ext cx="5530125" cy="3511924"/>
        </p:xfrm>
        <a:graphic>
          <a:graphicData uri="http://schemas.openxmlformats.org/drawingml/2006/table">
            <a:tbl>
              <a:tblPr firstRow="1" bandRow="1">
                <a:tableStyleId>{5C22544A-7EE6-4342-B048-85BDC9FD1C3A}</a:tableStyleId>
              </a:tblPr>
              <a:tblGrid>
                <a:gridCol w="1711986">
                  <a:extLst>
                    <a:ext uri="{9D8B030D-6E8A-4147-A177-3AD203B41FA5}">
                      <a16:colId xmlns:a16="http://schemas.microsoft.com/office/drawing/2014/main" val="1397519339"/>
                    </a:ext>
                  </a:extLst>
                </a:gridCol>
                <a:gridCol w="2010283">
                  <a:extLst>
                    <a:ext uri="{9D8B030D-6E8A-4147-A177-3AD203B41FA5}">
                      <a16:colId xmlns:a16="http://schemas.microsoft.com/office/drawing/2014/main" val="279180329"/>
                    </a:ext>
                  </a:extLst>
                </a:gridCol>
                <a:gridCol w="1807856">
                  <a:extLst>
                    <a:ext uri="{9D8B030D-6E8A-4147-A177-3AD203B41FA5}">
                      <a16:colId xmlns:a16="http://schemas.microsoft.com/office/drawing/2014/main" val="1532179531"/>
                    </a:ext>
                  </a:extLst>
                </a:gridCol>
              </a:tblGrid>
              <a:tr h="226247">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62216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1. </a:t>
                      </a:r>
                      <a:r>
                        <a:rPr lang="en-US" sz="70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a:ea typeface="+mn-ea"/>
                          <a:cs typeface="Calibri"/>
                        </a:rPr>
                        <a:t>Staff attended training for year 5 to be Real Leaders and then staff rolled this scheme out for the rest of Spring Term. Staff were confident and children embedded these sessions learnings throughout lunchtime and the element of being part of a team improved. They developed their social and personal skills to apply their new skills in sporting games and through break and lunchtimes.  (staff and 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a:ea typeface="+mn-ea"/>
                          <a:cs typeface="Calibri"/>
                        </a:rPr>
                        <a:t>ECT attended training on Real PE and had support where required from Subject Lead.</a:t>
                      </a:r>
                    </a:p>
                    <a:p>
                      <a:pPr marL="73025" algn="l">
                        <a:lnSpc>
                          <a:spcPts val="2665"/>
                        </a:lnSpc>
                        <a:buNone/>
                      </a:pPr>
                      <a:endParaRPr lang="en-GB" sz="2200" b="1" kern="0">
                        <a:effectLst/>
                        <a:latin typeface="Calibri" panose="020F0502020204030204" pitchFamily="34" charset="0"/>
                        <a:ea typeface="Calibri" panose="020F0502020204030204" pitchFamily="34" charset="0"/>
                      </a:endParaRPr>
                    </a:p>
                  </a:txBody>
                  <a:tcPr marL="114300" marR="11430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a:t>Staff changes to Year 5  has meant training needs to be implemented or passed over to current Year 5 teachers. This will be actioned this academic year and therefore will be sustainable </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dirty="0"/>
                        <a:t>OPAL has thrived at lunchtime and children are now more active at lunchtimes. The playgrounds have been both opened for all children to enable a larger space for all children to be physically active. It has also enabled all children to have more sporting opportunities at lunch e.g. KS1 children are now able to access the field and pitches at lunch. </a:t>
                      </a:r>
                      <a:endParaRPr lang="en-US"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base" latinLnBrk="0" hangingPunct="1">
                        <a:lnSpc>
                          <a:spcPct val="100000"/>
                        </a:lnSpc>
                        <a:spcBef>
                          <a:spcPts val="0"/>
                        </a:spcBef>
                        <a:spcAft>
                          <a:spcPts val="0"/>
                        </a:spcAft>
                        <a:buNone/>
                      </a:pPr>
                      <a:r>
                        <a:rPr lang="en-GB" sz="700" b="0" i="0" u="none" strike="noStrike" kern="1200" dirty="0">
                          <a:solidFill>
                            <a:schemeClr val="dk1"/>
                          </a:solidFill>
                          <a:latin typeface="+mn-lt"/>
                          <a:ea typeface="+mn-ea"/>
                          <a:cs typeface="+mn-cs"/>
                        </a:rPr>
                        <a:t>Lunchtime observations, observations, staff voice and pupil voice.  We also have just been awarded Platinum for OPAL </a:t>
                      </a:r>
                    </a:p>
                    <a:p>
                      <a:pPr marL="0" marR="0" lvl="0" indent="0" algn="l" defTabSz="575981" rtl="0" eaLnBrk="1" fontAlgn="base" latinLnBrk="0" hangingPunct="1">
                        <a:lnSpc>
                          <a:spcPct val="100000"/>
                        </a:lnSpc>
                        <a:spcBef>
                          <a:spcPts val="0"/>
                        </a:spcBef>
                        <a:spcAft>
                          <a:spcPts val="0"/>
                        </a:spcAft>
                        <a:buNone/>
                      </a:pPr>
                      <a:r>
                        <a:rPr lang="en-GB" sz="700" b="0" i="0" u="none" strike="noStrike" kern="1200" dirty="0">
                          <a:solidFill>
                            <a:schemeClr val="dk1"/>
                          </a:solidFill>
                          <a:latin typeface="+mn-lt"/>
                          <a:ea typeface="+mn-ea"/>
                          <a:cs typeface="+mn-cs"/>
                        </a:rPr>
                        <a:t> </a:t>
                      </a:r>
                    </a:p>
                    <a:p>
                      <a:pPr marL="0" marR="0" lvl="0" indent="0" algn="l" defTabSz="575981" rtl="0" eaLnBrk="1" fontAlgn="base" latinLnBrk="0" hangingPunct="1">
                        <a:lnSpc>
                          <a:spcPct val="100000"/>
                        </a:lnSpc>
                        <a:spcBef>
                          <a:spcPts val="0"/>
                        </a:spcBef>
                        <a:spcAft>
                          <a:spcPts val="0"/>
                        </a:spcAft>
                        <a:buNone/>
                      </a:pPr>
                      <a:r>
                        <a:rPr lang="en-GB" sz="700" b="0" i="0" u="none" strike="noStrike" kern="1200" dirty="0">
                          <a:solidFill>
                            <a:schemeClr val="dk1"/>
                          </a:solidFill>
                          <a:latin typeface="+mn-lt"/>
                          <a:ea typeface="+mn-ea"/>
                          <a:cs typeface="+mn-cs"/>
                        </a:rPr>
                        <a:t>Staff and pupil voice.</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275801402"/>
              </p:ext>
            </p:extLst>
          </p:nvPr>
        </p:nvGraphicFramePr>
        <p:xfrm>
          <a:off x="102759" y="503710"/>
          <a:ext cx="5914293" cy="3779520"/>
        </p:xfrm>
        <a:graphic>
          <a:graphicData uri="http://schemas.openxmlformats.org/drawingml/2006/table">
            <a:tbl>
              <a:tblPr firstRow="1" bandRow="1">
                <a:tableStyleId>{5C22544A-7EE6-4342-B048-85BDC9FD1C3A}</a:tableStyleId>
              </a:tblPr>
              <a:tblGrid>
                <a:gridCol w="1830914">
                  <a:extLst>
                    <a:ext uri="{9D8B030D-6E8A-4147-A177-3AD203B41FA5}">
                      <a16:colId xmlns:a16="http://schemas.microsoft.com/office/drawing/2014/main" val="1397519339"/>
                    </a:ext>
                  </a:extLst>
                </a:gridCol>
                <a:gridCol w="2149934">
                  <a:extLst>
                    <a:ext uri="{9D8B030D-6E8A-4147-A177-3AD203B41FA5}">
                      <a16:colId xmlns:a16="http://schemas.microsoft.com/office/drawing/2014/main" val="279180329"/>
                    </a:ext>
                  </a:extLst>
                </a:gridCol>
                <a:gridCol w="1933445">
                  <a:extLst>
                    <a:ext uri="{9D8B030D-6E8A-4147-A177-3AD203B41FA5}">
                      <a16:colId xmlns:a16="http://schemas.microsoft.com/office/drawing/2014/main" val="1532179531"/>
                    </a:ext>
                  </a:extLst>
                </a:gridCol>
              </a:tblGrid>
              <a:tr h="295944">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a:solidFill>
                            <a:sysClr val="windowText" lastClr="000000"/>
                          </a:solidFill>
                          <a:effectLst/>
                          <a:latin typeface="Calibri" panose="020F0502020204030204" pitchFamily="34" charset="0"/>
                          <a:cs typeface="Calibri" panose="020F0502020204030204" pitchFamily="34" charset="0"/>
                        </a:rPr>
                        <a:t> </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2458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b="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panose="020F0502020204030204" pitchFamily="34" charset="0"/>
                          <a:ea typeface="+mn-ea"/>
                          <a:cs typeface="Calibri" panose="020F0502020204030204" pitchFamily="34" charset="0"/>
                        </a:rPr>
                        <a:t>We have raised the profile of giving children more sporting opportunities as well as their PE curriculum and PE lessons. We held an additional sports day for children to explore and try different sports. Following this we now run additional sports extra curricular clubs. We have also had workshop such as gymnastic throughout the year as well as virtual. Year 5 also had Watford Football and Sharks Rugby run coaching sessions for a half term and also made links with the local community. </a:t>
                      </a:r>
                      <a:endParaRPr lang="en-US" sz="700" b="0" kern="120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panose="020F0502020204030204" pitchFamily="34" charset="0"/>
                          <a:ea typeface="+mn-ea"/>
                          <a:cs typeface="Calibri" panose="020F0502020204030204" pitchFamily="34" charset="0"/>
                        </a:rPr>
                        <a:t>Sessions from Sharks Rugby, Watford Football and Sapphire Gymnastics.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panose="020F0502020204030204" pitchFamily="34" charset="0"/>
                          <a:ea typeface="+mn-ea"/>
                          <a:cs typeface="Calibri" panose="020F0502020204030204" pitchFamily="34" charset="0"/>
                        </a:rPr>
                        <a:t>Pupil feedback and staff.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panose="020F0502020204030204" pitchFamily="34" charset="0"/>
                          <a:ea typeface="+mn-ea"/>
                          <a:cs typeface="Calibri" panose="020F0502020204030204" pitchFamily="34" charset="0"/>
                        </a:rPr>
                        <a:t>Wellbeing day – Little Kickers, Boxercise, Football, Martial Arts, Dance, Cheerleading. </a:t>
                      </a: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02100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4. </a:t>
                      </a:r>
                      <a:r>
                        <a:rPr lang="en-US" sz="70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panose="020F0502020204030204" pitchFamily="34" charset="0"/>
                          <a:ea typeface="+mn-ea"/>
                          <a:cs typeface="Calibri" panose="020F0502020204030204" pitchFamily="34" charset="0"/>
                        </a:rPr>
                        <a:t>By opening both playgrounds we have been able to offer more sporting opportunities for all pupils at lunchtime.  We have also offered further extra curricular opportunities after school. Every year group has also had an opportunity to go on a sporting trip throughout the year. </a:t>
                      </a:r>
                      <a:endParaRPr lang="en-US" sz="700" b="0" kern="120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b="0" kern="1200">
                          <a:solidFill>
                            <a:schemeClr val="dk1"/>
                          </a:solidFill>
                          <a:effectLst/>
                          <a:latin typeface="Calibri" panose="020F0502020204030204" pitchFamily="34" charset="0"/>
                          <a:ea typeface="+mn-ea"/>
                          <a:cs typeface="Calibri" panose="020F0502020204030204" pitchFamily="34" charset="0"/>
                        </a:rPr>
                        <a:t>Extra curricular clubs on offer, OPAL Platinum and staff pupil voice. </a:t>
                      </a:r>
                      <a:endParaRPr lang="en-US" sz="700" b="0" kern="120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122816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5. </a:t>
                      </a:r>
                      <a:r>
                        <a:rPr lang="en-US" sz="70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a:solidFill>
                            <a:schemeClr val="dk1"/>
                          </a:solidFill>
                          <a:effectLst/>
                          <a:latin typeface="Calibri" panose="020F0502020204030204" pitchFamily="34" charset="0"/>
                          <a:ea typeface="+mn-ea"/>
                          <a:cs typeface="Calibri" panose="020F0502020204030204" pitchFamily="34" charset="0"/>
                        </a:rPr>
                        <a:t>Our football and netball teams have developed and we had increased the amount of children accessing the extra curriculum club.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a:solidFill>
                            <a:schemeClr val="dk1"/>
                          </a:solidFill>
                          <a:effectLst/>
                          <a:latin typeface="Calibri" panose="020F0502020204030204" pitchFamily="34" charset="0"/>
                          <a:ea typeface="+mn-ea"/>
                          <a:cs typeface="Calibri" panose="020F0502020204030204" pitchFamily="34" charset="0"/>
                        </a:rPr>
                        <a:t>We have provided wider opportunities for pupils to participate in inter school competitions both virtually and at sporting events with other schools. All children have had the opportunity to attend a competition. We have achieved Gold Game Mark for School Games.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kern="120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a:solidFill>
                            <a:schemeClr val="dk1"/>
                          </a:solidFill>
                          <a:effectLst/>
                          <a:latin typeface="Calibri" panose="020F0502020204030204" pitchFamily="34" charset="0"/>
                          <a:ea typeface="+mn-ea"/>
                          <a:cs typeface="Calibri" panose="020F0502020204030204" pitchFamily="34" charset="0"/>
                        </a:rPr>
                        <a:t>School Games Mark Gold </a:t>
                      </a:r>
                    </a:p>
                    <a:p>
                      <a:pPr marL="0" marR="0" lvl="0" indent="0" algn="l" defTabSz="575981" rtl="0" eaLnBrk="1" fontAlgn="auto" latinLnBrk="0" hangingPunct="1">
                        <a:lnSpc>
                          <a:spcPct val="100000"/>
                        </a:lnSpc>
                        <a:spcBef>
                          <a:spcPts val="0"/>
                        </a:spcBef>
                        <a:spcAft>
                          <a:spcPts val="0"/>
                        </a:spcAft>
                        <a:buClrTx/>
                        <a:buSzTx/>
                        <a:buFontTx/>
                        <a:buNone/>
                        <a:tabLst/>
                        <a:defRPr/>
                      </a:pPr>
                      <a:r>
                        <a:rPr lang="en-GB" sz="700" kern="1200">
                          <a:solidFill>
                            <a:schemeClr val="dk1"/>
                          </a:solidFill>
                          <a:effectLst/>
                          <a:latin typeface="Calibri" panose="020F0502020204030204" pitchFamily="34" charset="0"/>
                          <a:ea typeface="+mn-ea"/>
                          <a:cs typeface="Calibri" panose="020F0502020204030204" pitchFamily="34" charset="0"/>
                        </a:rPr>
                        <a:t>Football and Netball league entered – DSSN and Game on League </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kern="1200">
                        <a:solidFill>
                          <a:schemeClr val="dk1"/>
                        </a:solidFill>
                        <a:effectLst/>
                        <a:latin typeface="Calibri" panose="020F0502020204030204" pitchFamily="34" charset="0"/>
                        <a:ea typeface="+mn-ea"/>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502501"/>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Think about specific areas of need such as </a:t>
            </a:r>
            <a:r>
              <a:rPr lang="en-US" sz="850" b="1">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err="1">
                <a:latin typeface="Calibri" panose="020F0502020204030204" pitchFamily="34" charset="0"/>
                <a:cs typeface="Calibri" panose="020F0502020204030204" pitchFamily="34" charset="0"/>
              </a:rPr>
              <a:t>prioritising</a:t>
            </a:r>
            <a:r>
              <a:rPr lang="en-US" sz="700" i="1">
                <a:latin typeface="Calibri" panose="020F0502020204030204" pitchFamily="34" charset="0"/>
                <a:cs typeface="Calibri" panose="020F0502020204030204" pitchFamily="34" charset="0"/>
              </a:rPr>
              <a:t> CPD and training where needed.</a:t>
            </a:r>
          </a:p>
          <a:p>
            <a:pPr>
              <a:lnSpc>
                <a:spcPct val="124000"/>
              </a:lnSpc>
            </a:pPr>
            <a:r>
              <a:rPr lang="en-US" sz="700" i="1">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831752535"/>
              </p:ext>
            </p:extLst>
          </p:nvPr>
        </p:nvGraphicFramePr>
        <p:xfrm>
          <a:off x="315269" y="2008147"/>
          <a:ext cx="5530128" cy="220776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a:ea typeface="Calibri"/>
                          <a:cs typeface="Calibri"/>
                          <a:hlinkClick r:id="rId3"/>
                        </a:rPr>
                        <a:t>Swimming and Water Safety</a:t>
                      </a:r>
                      <a:endParaRPr lang="en-GB" sz="700" dirty="0">
                        <a:solidFill>
                          <a:sysClr val="windowText" lastClr="000000"/>
                        </a:solidFill>
                        <a:effectLst/>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a:ea typeface="+mn-ea"/>
                          <a:cs typeface="Calibri"/>
                        </a:rPr>
                        <a:t>What went well? Supporting evidence?</a:t>
                      </a:r>
                      <a:r>
                        <a:rPr lang="en-GB" sz="700" dirty="0">
                          <a:solidFill>
                            <a:sysClr val="windowText" lastClr="000000"/>
                          </a:solidFill>
                          <a:effectLst/>
                          <a:latin typeface="Calibri"/>
                          <a:cs typeface="Calibri"/>
                        </a:rPr>
                        <a:t> </a:t>
                      </a:r>
                      <a:endParaRPr lang="en-US" sz="700" dirty="0">
                        <a:solidFill>
                          <a:sysClr val="windowText" lastClr="000000"/>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731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a:cs typeface="Calibri"/>
                        </a:rPr>
                        <a:t>1. </a:t>
                      </a:r>
                      <a:r>
                        <a:rPr lang="en-US" sz="700" dirty="0">
                          <a:effectLst/>
                          <a:latin typeface="Calibri"/>
                          <a:cs typeface="Calibri"/>
                        </a:rPr>
                        <a:t>Swim competently, confidently and proficiently over a distance of at least 25 </a:t>
                      </a:r>
                      <a:r>
                        <a:rPr lang="en-US" sz="700" dirty="0" err="1">
                          <a:effectLst/>
                          <a:latin typeface="Calibri"/>
                          <a:cs typeface="Calibri"/>
                        </a:rPr>
                        <a:t>metres</a:t>
                      </a:r>
                      <a:endParaRPr lang="en-US" sz="700" dirty="0">
                        <a:effectLst/>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Children received previous intensive swimming lessons in small </a:t>
                      </a:r>
                      <a:r>
                        <a:rPr lang="en-US" sz="700">
                          <a:latin typeface="Calibri"/>
                          <a:cs typeface="Calibri"/>
                        </a:rPr>
                        <a:t>groups and daily. 70% of year 6 were able to swim 25m.</a:t>
                      </a:r>
                      <a:endParaRPr lang="en-US" sz="700" dirty="0">
                        <a:latin typeface="Calibri"/>
                        <a:cs typeface="Calibri"/>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Unfortunately our pop up pool was cancelled due to a company resource issue. Due to  our booking being for June term we were unable to get a further booking for top up swimming lessons.</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2. </a:t>
                      </a:r>
                      <a:r>
                        <a:rPr lang="en-US" sz="70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Children received previous intensive swimming lessons in small groups and daily. Over 60% were </a:t>
                      </a:r>
                      <a:r>
                        <a:rPr lang="en-US" sz="700" b="0" i="0" u="none" strike="noStrike" noProof="0">
                          <a:solidFill>
                            <a:srgbClr val="000000"/>
                          </a:solidFill>
                          <a:latin typeface="Calibri"/>
                          <a:ea typeface="Calibri"/>
                          <a:cs typeface="Calibri"/>
                        </a:rPr>
                        <a:t>able to swim a variety of strokes.</a:t>
                      </a:r>
                      <a:endParaRPr lang="en-US" sz="700" b="0" i="0" u="none" strike="noStrike" noProof="0" dirty="0">
                        <a:solidFill>
                          <a:srgbClr val="000000"/>
                        </a:solidFill>
                        <a:latin typeface="Calibri"/>
                        <a:ea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Unfortunately our pop up pool was cancelled due to a company resource issue. Due to  our booking being for June term we were unable to get a further booking for top up swimming lessons.</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a:effectLst/>
                          <a:latin typeface="Calibri" panose="020F0502020204030204" pitchFamily="34" charset="0"/>
                          <a:cs typeface="Calibri" panose="020F0502020204030204" pitchFamily="34" charset="0"/>
                        </a:rPr>
                        <a:t>3. </a:t>
                      </a:r>
                      <a:r>
                        <a:rPr lang="en-US" sz="700">
                          <a:effectLst/>
                          <a:latin typeface="Calibri" panose="020F0502020204030204" pitchFamily="34" charset="0"/>
                          <a:cs typeface="Calibri" panose="020F0502020204030204" pitchFamily="34" charset="0"/>
                        </a:rPr>
                        <a:t>Perform safe self-rescue in different water-based situations</a:t>
                      </a:r>
                      <a:endParaRPr lang="en-GB" sz="700">
                        <a:effectLst/>
                        <a:latin typeface="Calibri" panose="020F0502020204030204" pitchFamily="34" charset="0"/>
                        <a:ea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p>
                      <a:endParaRPr lang="en-US" sz="7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Children received previous intensive swimming lessons in small groups and daily. 89% of year 6 </a:t>
                      </a:r>
                      <a:r>
                        <a:rPr lang="en-US" sz="700" b="0" i="0" u="none" strike="noStrike" noProof="0">
                          <a:solidFill>
                            <a:srgbClr val="000000"/>
                          </a:solidFill>
                          <a:latin typeface="Calibri"/>
                          <a:ea typeface="Calibri"/>
                          <a:cs typeface="Calibri"/>
                        </a:rPr>
                        <a:t>were able to perform safe rescue.</a:t>
                      </a:r>
                      <a:endParaRPr lang="en-US"/>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700" b="0" i="0" u="none" strike="noStrike" noProof="0" dirty="0">
                          <a:solidFill>
                            <a:srgbClr val="000000"/>
                          </a:solidFill>
                          <a:latin typeface="Calibri"/>
                          <a:ea typeface="Calibri"/>
                          <a:cs typeface="Calibri"/>
                        </a:rPr>
                        <a:t>Unfortunately our pop up pool was cancelled due to a company resource issue. Due to  our booking being for June term we were unable to get a further booking for top up swimming lessons.</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3255908691"/>
              </p:ext>
            </p:extLst>
          </p:nvPr>
        </p:nvGraphicFramePr>
        <p:xfrm>
          <a:off x="44724" y="227017"/>
          <a:ext cx="6032008" cy="3773376"/>
        </p:xfrm>
        <a:graphic>
          <a:graphicData uri="http://schemas.openxmlformats.org/drawingml/2006/table">
            <a:tbl>
              <a:tblPr firstRow="1" bandRow="1">
                <a:tableStyleId>{5C22544A-7EE6-4342-B048-85BDC9FD1C3A}</a:tableStyleId>
              </a:tblPr>
              <a:tblGrid>
                <a:gridCol w="1407295">
                  <a:extLst>
                    <a:ext uri="{9D8B030D-6E8A-4147-A177-3AD203B41FA5}">
                      <a16:colId xmlns:a16="http://schemas.microsoft.com/office/drawing/2014/main" val="1397519339"/>
                    </a:ext>
                  </a:extLst>
                </a:gridCol>
                <a:gridCol w="1652505">
                  <a:extLst>
                    <a:ext uri="{9D8B030D-6E8A-4147-A177-3AD203B41FA5}">
                      <a16:colId xmlns:a16="http://schemas.microsoft.com/office/drawing/2014/main" val="279180329"/>
                    </a:ext>
                  </a:extLst>
                </a:gridCol>
                <a:gridCol w="1486104">
                  <a:extLst>
                    <a:ext uri="{9D8B030D-6E8A-4147-A177-3AD203B41FA5}">
                      <a16:colId xmlns:a16="http://schemas.microsoft.com/office/drawing/2014/main" val="1419483341"/>
                    </a:ext>
                  </a:extLst>
                </a:gridCol>
                <a:gridCol w="1486104">
                  <a:extLst>
                    <a:ext uri="{9D8B030D-6E8A-4147-A177-3AD203B41FA5}">
                      <a16:colId xmlns:a16="http://schemas.microsoft.com/office/drawing/2014/main" val="1532179531"/>
                    </a:ext>
                  </a:extLst>
                </a:gridCol>
              </a:tblGrid>
              <a:tr h="186597">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Aim</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Why?</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999190">
                <a:tc>
                  <a:txBody>
                    <a:bodyPr/>
                    <a:lstStyle/>
                    <a:p>
                      <a:pPr marL="0" lvl="0" algn="ctr" defTabSz="575981" rtl="0" eaLnBrk="1" latinLnBrk="0" hangingPunct="1">
                        <a:lnSpc>
                          <a:spcPts val="1275"/>
                        </a:lnSpc>
                        <a:buNone/>
                      </a:pPr>
                      <a:r>
                        <a:rPr lang="en-GB" sz="600" b="0" kern="1200" noProof="0" dirty="0">
                          <a:solidFill>
                            <a:sysClr val="windowText" lastClr="000000"/>
                          </a:solidFill>
                          <a:effectLst/>
                          <a:latin typeface="Calibri"/>
                          <a:ea typeface="+mn-ea"/>
                          <a:cs typeface="Calibri"/>
                        </a:rPr>
                        <a:t>To ensure ECT and new staff are trained and confident in teaching and delivering PE.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ctr" defTabSz="575981" rtl="0" eaLnBrk="1" fontAlgn="base" latinLnBrk="0" hangingPunct="1">
                        <a:lnSpc>
                          <a:spcPts val="1275"/>
                        </a:lnSpc>
                        <a:spcBef>
                          <a:spcPts val="0"/>
                        </a:spcBef>
                        <a:spcAft>
                          <a:spcPts val="0"/>
                        </a:spcAft>
                        <a:buFont typeface="Symbol" panose="020B0604020202020204" pitchFamily="34" charset="0"/>
                        <a:buNone/>
                      </a:pPr>
                      <a:r>
                        <a:rPr lang="en-GB" sz="600" b="0" kern="1200" noProof="0" dirty="0">
                          <a:solidFill>
                            <a:sysClr val="windowText" lastClr="000000"/>
                          </a:solidFill>
                          <a:effectLst/>
                          <a:latin typeface="Calibri"/>
                          <a:ea typeface="+mn-ea"/>
                          <a:cs typeface="Calibri"/>
                        </a:rPr>
                        <a:t>New staff have joined the school</a:t>
                      </a:r>
                    </a:p>
                    <a:p>
                      <a:pPr marL="0" lvl="0" indent="0" algn="ctr" defTabSz="575981" rtl="0" eaLnBrk="1" fontAlgn="base" latinLnBrk="0" hangingPunct="1">
                        <a:lnSpc>
                          <a:spcPts val="1275"/>
                        </a:lnSpc>
                        <a:spcBef>
                          <a:spcPts val="0"/>
                        </a:spcBef>
                        <a:spcAft>
                          <a:spcPts val="0"/>
                        </a:spcAft>
                        <a:buFont typeface="Symbol" panose="020B0604020202020204" pitchFamily="34" charset="0"/>
                        <a:buNone/>
                      </a:pPr>
                      <a:r>
                        <a:rPr lang="en-GB" sz="600" b="0" kern="1200" noProof="0">
                          <a:solidFill>
                            <a:sysClr val="windowText" lastClr="000000"/>
                          </a:solidFill>
                          <a:effectLst/>
                          <a:latin typeface="Calibri"/>
                          <a:ea typeface="+mn-ea"/>
                          <a:cs typeface="Calibri"/>
                        </a:rPr>
                        <a:t>To ensure consistency is happening across the school</a:t>
                      </a:r>
                      <a:endParaRPr lang="en-GB" sz="600" b="0" kern="1200" noProof="0" dirty="0">
                        <a:solidFill>
                          <a:sysClr val="windowText" lastClr="000000"/>
                        </a:solidFill>
                        <a:effectLst/>
                        <a:latin typeface="Calibri"/>
                        <a:ea typeface="+mn-ea"/>
                        <a:cs typeface="Calibri"/>
                      </a:endParaRPr>
                    </a:p>
                    <a:p>
                      <a:pPr marL="0" lvl="0" indent="0" algn="ctr" defTabSz="575981" rtl="0" eaLnBrk="1" fontAlgn="base" latinLnBrk="0" hangingPunct="1">
                        <a:lnSpc>
                          <a:spcPts val="1275"/>
                        </a:lnSpc>
                        <a:spcBef>
                          <a:spcPts val="0"/>
                        </a:spcBef>
                        <a:spcAft>
                          <a:spcPts val="0"/>
                        </a:spcAft>
                        <a:buFont typeface="Symbol" panose="020B0604020202020204" pitchFamily="34" charset="0"/>
                        <a:buNone/>
                      </a:pPr>
                      <a:r>
                        <a:rPr lang="en-GB" sz="600" b="0" kern="1200" noProof="0">
                          <a:solidFill>
                            <a:sysClr val="windowText" lastClr="000000"/>
                          </a:solidFill>
                          <a:effectLst/>
                          <a:latin typeface="Calibri"/>
                          <a:ea typeface="+mn-ea"/>
                          <a:cs typeface="Calibri"/>
                        </a:rPr>
                        <a:t>To ensure there is progression and the lessons are sequenced.</a:t>
                      </a:r>
                      <a:endParaRPr lang="en-GB" sz="600" b="0" kern="1200" noProof="0" dirty="0">
                        <a:solidFill>
                          <a:sysClr val="windowText" lastClr="000000"/>
                        </a:solidFill>
                        <a:effectLst/>
                        <a:latin typeface="Calibri"/>
                        <a:ea typeface="+mn-ea"/>
                        <a:cs typeface="Calibri"/>
                      </a:endParaRPr>
                    </a:p>
                    <a:p>
                      <a:pPr marL="0" lvl="0" algn="ctr" defTabSz="575981">
                        <a:lnSpc>
                          <a:spcPts val="1275"/>
                        </a:lnSpc>
                        <a:buFont typeface="Aria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600" b="0" kern="1200" noProof="0" dirty="0">
                          <a:solidFill>
                            <a:sysClr val="windowText" lastClr="000000"/>
                          </a:solidFill>
                          <a:effectLst/>
                          <a:latin typeface="Calibri"/>
                          <a:ea typeface="Calibri"/>
                          <a:cs typeface="Calibri"/>
                        </a:rPr>
                        <a:t>Increasing confidence, knowledge and skills of all staff in teaching PE and sporting activities prioritising CPD and training where needed.</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rtl="0" eaLnBrk="1" fontAlgn="base" latinLnBrk="0" hangingPunct="1">
                        <a:lnSpc>
                          <a:spcPct val="100000"/>
                        </a:lnSpc>
                        <a:spcBef>
                          <a:spcPts val="0"/>
                        </a:spcBef>
                        <a:spcAft>
                          <a:spcPts val="0"/>
                        </a:spcAft>
                        <a:buFont typeface="Symbol" panose="020B0604020202020204" pitchFamily="34" charset="0"/>
                        <a:buChar char="•"/>
                      </a:pPr>
                      <a:r>
                        <a:rPr lang="en-GB" sz="600" b="0" kern="1200" noProof="0">
                          <a:solidFill>
                            <a:sysClr val="windowText" lastClr="000000"/>
                          </a:solidFill>
                          <a:effectLst/>
                          <a:latin typeface="Calibri"/>
                          <a:ea typeface="+mn-ea"/>
                          <a:cs typeface="Calibri"/>
                        </a:rPr>
                        <a:t>Observations</a:t>
                      </a:r>
                      <a:endParaRPr lang="en-GB" sz="600" b="0" kern="1200" noProof="0" dirty="0">
                        <a:solidFill>
                          <a:sysClr val="windowText" lastClr="000000"/>
                        </a:solidFill>
                        <a:effectLst/>
                        <a:latin typeface="Calibri"/>
                        <a:ea typeface="+mn-ea"/>
                        <a:cs typeface="Calibri"/>
                      </a:endParaRPr>
                    </a:p>
                    <a:p>
                      <a:pPr marL="0" lvl="0" indent="0" algn="l">
                        <a:lnSpc>
                          <a:spcPct val="100000"/>
                        </a:lnSpc>
                        <a:spcBef>
                          <a:spcPts val="0"/>
                        </a:spcBef>
                        <a:spcAft>
                          <a:spcPts val="0"/>
                        </a:spcAft>
                        <a:buFont typeface="Symbol" panose="020B0604020202020204" pitchFamily="34" charset="0"/>
                        <a:buChar char="•"/>
                      </a:pPr>
                      <a:r>
                        <a:rPr lang="en-GB" sz="600" b="0" kern="1200" noProof="0">
                          <a:solidFill>
                            <a:sysClr val="windowText" lastClr="000000"/>
                          </a:solidFill>
                          <a:effectLst/>
                          <a:latin typeface="Calibri"/>
                          <a:ea typeface="+mn-ea"/>
                          <a:cs typeface="Calibri"/>
                        </a:rPr>
                        <a:t>Deep Dive</a:t>
                      </a:r>
                      <a:endParaRPr lang="en-GB" sz="600" b="0" kern="1200" noProof="0" dirty="0">
                        <a:solidFill>
                          <a:sysClr val="windowText" lastClr="000000"/>
                        </a:solidFill>
                        <a:effectLst/>
                        <a:latin typeface="Calibri"/>
                        <a:ea typeface="+mn-ea"/>
                        <a:cs typeface="Calibri"/>
                      </a:endParaRPr>
                    </a:p>
                    <a:p>
                      <a:pPr marL="0" lvl="0" indent="0" algn="l">
                        <a:lnSpc>
                          <a:spcPct val="100000"/>
                        </a:lnSpc>
                        <a:spcBef>
                          <a:spcPts val="0"/>
                        </a:spcBef>
                        <a:spcAft>
                          <a:spcPts val="0"/>
                        </a:spcAft>
                        <a:buFont typeface="Symbol" panose="020B0604020202020204" pitchFamily="34" charset="0"/>
                        <a:buChar char="•"/>
                      </a:pPr>
                      <a:r>
                        <a:rPr lang="en-GB" sz="600" b="0" kern="1200" noProof="0">
                          <a:solidFill>
                            <a:sysClr val="windowText" lastClr="000000"/>
                          </a:solidFill>
                          <a:effectLst/>
                          <a:latin typeface="Calibri"/>
                          <a:ea typeface="+mn-ea"/>
                          <a:cs typeface="Calibri"/>
                        </a:rPr>
                        <a:t>Training – where required by SL or Real PE</a:t>
                      </a:r>
                      <a:endParaRPr lang="en-GB" sz="600" b="0" kern="1200" noProof="0" dirty="0">
                        <a:solidFill>
                          <a:sysClr val="windowText" lastClr="000000"/>
                        </a:solidFill>
                        <a:effectLst/>
                        <a:latin typeface="Calibri"/>
                        <a:ea typeface="+mn-ea"/>
                        <a:cs typeface="Calibri"/>
                      </a:endParaRPr>
                    </a:p>
                    <a:p>
                      <a:pPr marL="0" lvl="0" algn="ctr" defTabSz="575981">
                        <a:lnSpc>
                          <a:spcPts val="1275"/>
                        </a:lnSpc>
                        <a:buFont typeface="Aria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185308">
                <a:tc>
                  <a:txBody>
                    <a:bodyPr/>
                    <a:lstStyle/>
                    <a:p>
                      <a:pPr marL="0" lvl="0" indent="0" algn="l" defTabSz="575981" rtl="0" eaLnBrk="1" fontAlgn="base" latinLnBrk="0" hangingPunct="1">
                        <a:lnSpc>
                          <a:spcPct val="100000"/>
                        </a:lnSpc>
                        <a:spcBef>
                          <a:spcPts val="0"/>
                        </a:spcBef>
                        <a:spcAft>
                          <a:spcPts val="0"/>
                        </a:spcAft>
                        <a:buNone/>
                      </a:pPr>
                      <a:r>
                        <a:rPr lang="en-GB" sz="600" b="0" kern="1200" noProof="0" dirty="0">
                          <a:solidFill>
                            <a:sysClr val="windowText" lastClr="000000"/>
                          </a:solidFill>
                          <a:effectLst/>
                          <a:latin typeface="Calibri"/>
                          <a:ea typeface="+mn-ea"/>
                          <a:cs typeface="Calibri"/>
                        </a:rPr>
                        <a:t>To ensure all pupils have the opportunity to attend sporting events.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ensure all children have the opportunity to compete in competitive sports.</a:t>
                      </a:r>
                    </a:p>
                    <a:p>
                      <a:pPr marL="0" lvl="0" indent="0" algn="l">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give all children the opportunity.</a:t>
                      </a:r>
                    </a:p>
                    <a:p>
                      <a:pPr marL="0" lvl="0" indent="0" algn="l">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give all children the opportunity to experience sporting opportunities.</a:t>
                      </a:r>
                    </a:p>
                    <a:p>
                      <a:pPr marL="0" lvl="0" algn="ctr" defTabSz="575981">
                        <a:lnSpc>
                          <a:spcPts val="1425"/>
                        </a:lnSpc>
                        <a:buFont typeface="Aria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l" defTabSz="575981" rtl="0" eaLnBrk="1"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Offer a broader and more equal experience of a range of sports and physical activities to all pupils and ensure equal access to sport for boys and girls</a:t>
                      </a:r>
                      <a:endParaRPr lang="en-US"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ctr" rtl="0" eaLnBrk="1" fontAlgn="base" latinLnBrk="0" hangingPunct="1">
                        <a:lnSpc>
                          <a:spcPts val="1425"/>
                        </a:lnSpc>
                        <a:buFont typeface="Arial"/>
                        <a:buChar char="•"/>
                      </a:pPr>
                      <a:r>
                        <a:rPr lang="en-GB" sz="600" b="0" kern="1200">
                          <a:solidFill>
                            <a:schemeClr val="dk1"/>
                          </a:solidFill>
                          <a:effectLst/>
                          <a:latin typeface="Calibri"/>
                          <a:ea typeface="+mn-ea"/>
                          <a:cs typeface="Calibri"/>
                        </a:rPr>
                        <a:t>Log of events attended</a:t>
                      </a:r>
                    </a:p>
                    <a:p>
                      <a:pPr marL="171450" lvl="0" indent="-171450" algn="ctr">
                        <a:lnSpc>
                          <a:spcPts val="1425"/>
                        </a:lnSpc>
                        <a:buFont typeface="Arial"/>
                        <a:buChar char="•"/>
                      </a:pPr>
                      <a:r>
                        <a:rPr lang="en-GB" sz="600" b="0" kern="1200">
                          <a:solidFill>
                            <a:schemeClr val="dk1"/>
                          </a:solidFill>
                          <a:effectLst/>
                          <a:latin typeface="Calibri"/>
                          <a:ea typeface="+mn-ea"/>
                          <a:cs typeface="Calibri"/>
                        </a:rPr>
                        <a:t>Termly newsletters</a:t>
                      </a:r>
                      <a:endParaRPr lang="en-GB" sz="600" b="0" kern="1200" dirty="0">
                        <a:solidFill>
                          <a:schemeClr val="dk1"/>
                        </a:solidFill>
                        <a:effectLst/>
                        <a:latin typeface="Calibri"/>
                        <a:ea typeface="+mn-ea"/>
                        <a:cs typeface="Calibri"/>
                      </a:endParaRPr>
                    </a:p>
                    <a:p>
                      <a:pPr marL="171450" lvl="0" indent="-171450" algn="ctr">
                        <a:lnSpc>
                          <a:spcPts val="1425"/>
                        </a:lnSpc>
                        <a:buFont typeface="Arial"/>
                        <a:buChar char="•"/>
                      </a:pPr>
                      <a:endParaRPr lang="en-GB" sz="600" b="0" kern="1200" dirty="0">
                        <a:solidFill>
                          <a:schemeClr val="dk1"/>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02851">
                <a:tc>
                  <a:txBody>
                    <a:bodyPr/>
                    <a:lstStyle/>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endParaRPr lang="en-GB" sz="600" b="0" kern="1200" noProof="0" dirty="0">
                        <a:solidFill>
                          <a:sysClr val="windowText" lastClr="000000"/>
                        </a:solidFill>
                        <a:effectLst/>
                        <a:latin typeface="Calibri"/>
                        <a:ea typeface="+mn-ea"/>
                        <a:cs typeface="Calibri"/>
                      </a:endParaRPr>
                    </a:p>
                    <a:p>
                      <a:pPr marL="0" lvl="0" indent="0" algn="l" defTabSz="575981" rtl="0" eaLnBrk="1" fontAlgn="base" latinLnBrk="0" hangingPunct="1">
                        <a:lnSpc>
                          <a:spcPct val="100000"/>
                        </a:lnSpc>
                        <a:spcBef>
                          <a:spcPts val="0"/>
                        </a:spcBef>
                        <a:spcAft>
                          <a:spcPts val="0"/>
                        </a:spcAft>
                        <a:buNone/>
                      </a:pPr>
                      <a:r>
                        <a:rPr lang="en-GB" sz="600" b="0" kern="1200" noProof="0" dirty="0">
                          <a:solidFill>
                            <a:sysClr val="windowText" lastClr="000000"/>
                          </a:solidFill>
                          <a:effectLst/>
                          <a:latin typeface="Calibri"/>
                          <a:ea typeface="+mn-ea"/>
                          <a:cs typeface="Calibri"/>
                        </a:rPr>
                        <a:t>To further increase the opportunities for children to attend or compete in competitive sports.</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ensure all children have the opportunity to compete in competitive sports.</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offer our extra curriculum club to all children as well as target invite PPG so more children can attend.</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a:solidFill>
                            <a:sysClr val="windowText" lastClr="000000"/>
                          </a:solidFill>
                          <a:effectLst/>
                          <a:latin typeface="Calibri"/>
                          <a:ea typeface="+mn-ea"/>
                          <a:cs typeface="Calibri"/>
                        </a:rPr>
                        <a:t>Offer a broader and more equal experience of a range of sports and physical activities to all pupils and ensure equal access to sport for boys and girls</a:t>
                      </a:r>
                      <a:endParaRPr lang="en-GB" sz="600" b="0" kern="1200" noProof="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rtl="0" fontAlgn="base">
                        <a:lnSpc>
                          <a:spcPts val="1425"/>
                        </a:lnSpc>
                        <a:buFont typeface="Arial"/>
                        <a:buChar char="•"/>
                      </a:pPr>
                      <a:r>
                        <a:rPr lang="en-GB" sz="900" b="0" i="0">
                          <a:effectLst/>
                          <a:latin typeface="Calibri"/>
                        </a:rPr>
                        <a:t>PE club lists</a:t>
                      </a:r>
                    </a:p>
                    <a:p>
                      <a:pPr marL="171450" lvl="0" indent="-171450" algn="l">
                        <a:lnSpc>
                          <a:spcPts val="1425"/>
                        </a:lnSpc>
                        <a:buFont typeface="Arial"/>
                        <a:buChar char="•"/>
                      </a:pPr>
                      <a:r>
                        <a:rPr lang="en-GB" sz="900" b="0" i="0">
                          <a:effectLst/>
                          <a:latin typeface="Calibri"/>
                        </a:rPr>
                        <a:t>Fixtures</a:t>
                      </a:r>
                    </a:p>
                    <a:p>
                      <a:pPr marL="171450" lvl="0" indent="-171450" algn="l">
                        <a:lnSpc>
                          <a:spcPts val="1425"/>
                        </a:lnSpc>
                        <a:buFont typeface="Arial"/>
                        <a:buChar char="•"/>
                      </a:pPr>
                      <a:r>
                        <a:rPr lang="en-GB" sz="900" b="0" i="0">
                          <a:effectLst/>
                          <a:latin typeface="Calibri"/>
                        </a:rPr>
                        <a:t>Newsletters, club lists</a:t>
                      </a:r>
                      <a:endParaRPr lang="en-GB" sz="900" b="0" i="0" dirty="0">
                        <a:effectLst/>
                        <a:latin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r h="688973">
                <a:tc>
                  <a:txBody>
                    <a:bodyPr/>
                    <a:lstStyle/>
                    <a:p>
                      <a:pPr marL="0" lvl="0" indent="0" algn="l" defTabSz="575981" rtl="0" eaLnBrk="1" fontAlgn="base" latinLnBrk="0" hangingPunct="1">
                        <a:lnSpc>
                          <a:spcPct val="100000"/>
                        </a:lnSpc>
                        <a:spcBef>
                          <a:spcPts val="0"/>
                        </a:spcBef>
                        <a:spcAft>
                          <a:spcPts val="0"/>
                        </a:spcAft>
                        <a:buNone/>
                      </a:pPr>
                      <a:r>
                        <a:rPr lang="en-GB" sz="600" b="0" kern="1200" noProof="0">
                          <a:solidFill>
                            <a:sysClr val="windowText" lastClr="000000"/>
                          </a:solidFill>
                          <a:effectLst/>
                          <a:latin typeface="Calibri"/>
                          <a:ea typeface="+mn-ea"/>
                          <a:cs typeface="Calibri"/>
                        </a:rPr>
                        <a:t>To improve the outcomes of our disadvantaged pupils in P.E.</a:t>
                      </a:r>
                      <a:endParaRPr lang="en-GB" sz="600" b="0" kern="1200" noProof="0" dirty="0">
                        <a:solidFill>
                          <a:sysClr val="windowText" lastClr="000000"/>
                        </a:solidFill>
                        <a:effectLst/>
                        <a:latin typeface="Calibri"/>
                        <a:ea typeface="+mn-ea"/>
                        <a:cs typeface="Calibri"/>
                      </a:endParaRP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endParaRPr lang="en-GB" sz="600" b="0" kern="1200" noProof="0" dirty="0">
                        <a:solidFill>
                          <a:sysClr val="windowText" lastClr="000000"/>
                        </a:solidFill>
                        <a:effectLst/>
                        <a:latin typeface="Calibri"/>
                        <a:ea typeface="+mn-ea"/>
                        <a:cs typeface="Calibri"/>
                      </a:endParaRP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a:solidFill>
                            <a:sysClr val="windowText" lastClr="000000"/>
                          </a:solidFill>
                          <a:effectLst/>
                          <a:latin typeface="Calibri"/>
                          <a:ea typeface="+mn-ea"/>
                          <a:cs typeface="Calibri"/>
                        </a:rPr>
                        <a:t>To develop gross and fine motor skills throughout targeted interventions.</a:t>
                      </a:r>
                      <a:endParaRPr lang="en-GB" sz="600" b="0" kern="1200" noProof="0" dirty="0">
                        <a:solidFill>
                          <a:sysClr val="windowText" lastClr="000000"/>
                        </a:solidFill>
                        <a:effectLst/>
                        <a:latin typeface="Calibri"/>
                        <a:ea typeface="+mn-ea"/>
                        <a:cs typeface="Calibri"/>
                      </a:endParaRP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raise the profile of PE and importance of gross motor skills.</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improve outcomes in PE and target pupils at a younger age EYFS/Year 1.</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endParaRPr lang="en-GB" sz="600" b="0" kern="120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a:solidFill>
                            <a:sysClr val="windowText" lastClr="000000"/>
                          </a:solidFill>
                          <a:effectLst/>
                          <a:latin typeface="Calibri"/>
                          <a:ea typeface="+mn-ea"/>
                          <a:cs typeface="Calibri"/>
                        </a:rPr>
                        <a:t>Raising the profile of PE and sport across the school, to support whole school improvement</a:t>
                      </a:r>
                      <a:endParaRPr lang="en-GB" sz="600" b="0" kern="1200" noProof="0" dirty="0">
                        <a:solidFill>
                          <a:sysClr val="windowText" lastClr="000000"/>
                        </a:solidFill>
                        <a:effectLst/>
                        <a:latin typeface="Calibri"/>
                        <a:ea typeface="+mn-ea"/>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rtl="0" fontAlgn="base">
                        <a:lnSpc>
                          <a:spcPts val="1425"/>
                        </a:lnSpc>
                        <a:buFont typeface="Arial"/>
                        <a:buChar char="•"/>
                      </a:pPr>
                      <a:r>
                        <a:rPr lang="en-GB" sz="900" b="0" i="0" dirty="0">
                          <a:effectLst/>
                          <a:latin typeface="Calibri"/>
                        </a:rPr>
                        <a:t>Apprentice </a:t>
                      </a:r>
                      <a:r>
                        <a:rPr lang="en-GB" sz="900" b="0" i="0">
                          <a:effectLst/>
                          <a:latin typeface="Calibri"/>
                        </a:rPr>
                        <a:t>timetable</a:t>
                      </a:r>
                      <a:endParaRPr lang="en-GB" sz="900" b="0" i="0" dirty="0" err="1">
                        <a:effectLst/>
                        <a:latin typeface="Calibri"/>
                      </a:endParaRPr>
                    </a:p>
                    <a:p>
                      <a:pPr marL="171450" lvl="0" indent="-171450" algn="l">
                        <a:lnSpc>
                          <a:spcPts val="1425"/>
                        </a:lnSpc>
                        <a:buFont typeface="Arial"/>
                        <a:buChar char="•"/>
                      </a:pPr>
                      <a:r>
                        <a:rPr lang="en-GB" sz="900" b="0" i="0">
                          <a:effectLst/>
                          <a:latin typeface="Calibri"/>
                        </a:rPr>
                        <a:t>Staff, pupil voice</a:t>
                      </a:r>
                      <a:endParaRPr lang="en-GB" sz="900" b="0" i="0" dirty="0">
                        <a:effectLst/>
                        <a:latin typeface="Calibri"/>
                      </a:endParaRPr>
                    </a:p>
                    <a:p>
                      <a:pPr marL="171450" lvl="0" indent="-171450" algn="l">
                        <a:lnSpc>
                          <a:spcPts val="1425"/>
                        </a:lnSpc>
                        <a:buFont typeface="Arial"/>
                        <a:buChar char="•"/>
                      </a:pPr>
                      <a:r>
                        <a:rPr lang="en-GB" sz="900" b="0" i="0">
                          <a:effectLst/>
                          <a:latin typeface="Calibri"/>
                        </a:rPr>
                        <a:t>Accelerated progress</a:t>
                      </a:r>
                      <a:endParaRPr lang="en-GB" sz="900" b="0" i="0" dirty="0">
                        <a:effectLst/>
                        <a:latin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97788787"/>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Please aim to use this as a live working document through the year.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There is no set number of objectives you must have.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Make as many or as few as you see fit that will support your aims for the year ahead. </a:t>
            </a:r>
            <a:endParaRPr lang="en-US" sz="50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a:latin typeface="Calibri" panose="020F0502020204030204" pitchFamily="34" charset="0"/>
              <a:cs typeface="Calibri" panose="020F0502020204030204" pitchFamily="34" charset="0"/>
            </a:endParaRPr>
          </a:p>
          <a:p>
            <a:pPr>
              <a:lnSpc>
                <a:spcPct val="124000"/>
              </a:lnSpc>
            </a:pPr>
            <a:r>
              <a:rPr lang="en-US" sz="700" i="1">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430887"/>
          </a:xfrm>
          <a:prstGeom prst="rect">
            <a:avLst/>
          </a:prstGeom>
          <a:noFill/>
        </p:spPr>
        <p:txBody>
          <a:bodyPr wrap="square" lIns="91440" tIns="45720" rIns="91440" bIns="45720" rtlCol="0" anchor="t">
            <a:spAutoFit/>
          </a:bodyPr>
          <a:lstStyle/>
          <a:p>
            <a:r>
              <a:rPr lang="en-US" sz="1100" b="1" dirty="0">
                <a:latin typeface="Calibri"/>
                <a:ea typeface="Calibri"/>
                <a:cs typeface="Calibri"/>
              </a:rPr>
              <a:t>Your objective: To ensure staff are confident in delivery of PE</a:t>
            </a:r>
            <a:endParaRPr lang="en-US" sz="1100" b="1" dirty="0">
              <a:latin typeface="Calibri" panose="020F0502020204030204" pitchFamily="34" charset="0"/>
              <a:ea typeface="Calibri"/>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30783440"/>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a:cs typeface="Calibri"/>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buNone/>
                      </a:pPr>
                      <a:r>
                        <a:rPr lang="en-GB" sz="600" b="0" i="0" u="none" strike="noStrike" noProof="0" dirty="0">
                          <a:solidFill>
                            <a:srgbClr val="000000"/>
                          </a:solidFill>
                          <a:latin typeface="Calibri"/>
                          <a:ea typeface="Calibri"/>
                          <a:cs typeface="Calibri"/>
                        </a:rPr>
                        <a:t>To ensure ECT and new staff are trained and confident in teaching and delivering PE.</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Through team teaching, drop ins, and lesson observations.</a:t>
                      </a: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Training providing for new staff and ECTS.</a:t>
                      </a: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Regular updates communicated to staff in training.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Increased confidence of staff including ECTs and new staff to the school.</a:t>
                      </a: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Consistency in teaching across the school and </a:t>
                      </a:r>
                      <a:r>
                        <a:rPr lang="en-US" sz="600">
                          <a:solidFill>
                            <a:schemeClr val="tx1"/>
                          </a:solidFill>
                          <a:latin typeface="Calibri"/>
                          <a:cs typeface="Calibri"/>
                        </a:rPr>
                        <a:t>clear sequence of progression.</a:t>
                      </a: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a:solidFill>
                            <a:schemeClr val="tx1"/>
                          </a:solidFill>
                          <a:latin typeface="Calibri"/>
                          <a:cs typeface="Calibri"/>
                        </a:rPr>
                        <a:t>Lesson observations, drop ins, pupil voice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a:lnSpc>
                          <a:spcPct val="100000"/>
                        </a:lnSpc>
                        <a:spcBef>
                          <a:spcPts val="0"/>
                        </a:spcBef>
                        <a:spcAft>
                          <a:spcPts val="0"/>
                        </a:spcAft>
                        <a:buClrTx/>
                        <a:buSzTx/>
                        <a:buFontTx/>
                        <a:buNone/>
                        <a:tabLst/>
                        <a:defRPr/>
                      </a:pPr>
                      <a:endParaRPr lang="en-US" sz="600" dirty="0">
                        <a:latin typeface="Calibri"/>
                        <a:cs typeface="Calibri"/>
                      </a:endParaRPr>
                    </a:p>
                    <a:p>
                      <a:pPr marL="0" marR="0" lvl="0" indent="0" algn="ctr" rtl="0">
                        <a:lnSpc>
                          <a:spcPct val="100000"/>
                        </a:lnSpc>
                        <a:spcBef>
                          <a:spcPts val="0"/>
                        </a:spcBef>
                        <a:spcAft>
                          <a:spcPts val="0"/>
                        </a:spcAft>
                        <a:buClrTx/>
                        <a:buSzTx/>
                        <a:buFontTx/>
                        <a:buNone/>
                      </a:pPr>
                      <a:endParaRPr lang="en-US" sz="700" b="1" dirty="0">
                        <a:latin typeface="Calibri"/>
                        <a:cs typeface="Calibri"/>
                      </a:endParaRPr>
                    </a:p>
                    <a:p>
                      <a:pPr marL="0" marR="0" lvl="0" indent="0" algn="ctr" rtl="0">
                        <a:lnSpc>
                          <a:spcPct val="100000"/>
                        </a:lnSpc>
                        <a:spcBef>
                          <a:spcPts val="0"/>
                        </a:spcBef>
                        <a:spcAft>
                          <a:spcPts val="0"/>
                        </a:spcAft>
                        <a:buClrTx/>
                        <a:buSzTx/>
                        <a:buFontTx/>
                        <a:buNone/>
                      </a:pPr>
                      <a:endParaRPr lang="en-US" sz="700" b="1" dirty="0">
                        <a:latin typeface="Calibri"/>
                        <a:cs typeface="Calibri"/>
                      </a:endParaRPr>
                    </a:p>
                    <a:p>
                      <a:pPr marL="0" marR="0" lvl="0" indent="0" algn="ctr" rtl="0">
                        <a:lnSpc>
                          <a:spcPct val="100000"/>
                        </a:lnSpc>
                        <a:spcBef>
                          <a:spcPts val="0"/>
                        </a:spcBef>
                        <a:spcAft>
                          <a:spcPts val="0"/>
                        </a:spcAft>
                        <a:buClrTx/>
                        <a:buSzTx/>
                        <a:buFontTx/>
                        <a:buNone/>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endParaRPr lang="en-US"/>
                    </a:p>
                    <a:p>
                      <a:pPr marL="0" marR="0" lvl="0" indent="0" algn="l" rtl="0">
                        <a:lnSpc>
                          <a:spcPct val="100000"/>
                        </a:lnSpc>
                        <a:spcBef>
                          <a:spcPts val="0"/>
                        </a:spcBef>
                        <a:spcAft>
                          <a:spcPts val="0"/>
                        </a:spcAft>
                        <a:buClrTx/>
                        <a:buSzTx/>
                        <a:buFontTx/>
                        <a:buNone/>
                      </a:pPr>
                      <a:endParaRPr lang="en-US" sz="600" dirty="0">
                        <a:latin typeface="Calibri"/>
                        <a:cs typeface="Calibri"/>
                      </a:endParaRPr>
                    </a:p>
                    <a:p>
                      <a:pPr marL="0" marR="0" lvl="0" indent="0" algn="l" rtl="0">
                        <a:lnSpc>
                          <a:spcPct val="100000"/>
                        </a:lnSpc>
                        <a:spcBef>
                          <a:spcPts val="0"/>
                        </a:spcBef>
                        <a:spcAft>
                          <a:spcPts val="0"/>
                        </a:spcAft>
                        <a:buClrTx/>
                        <a:buSzTx/>
                        <a:buFontTx/>
                        <a:buNone/>
                      </a:pPr>
                      <a:endParaRPr lang="en-US" sz="600" dirty="0">
                        <a:latin typeface="Calibri"/>
                        <a:cs typeface="Calibri"/>
                      </a:endParaRPr>
                    </a:p>
                    <a:p>
                      <a:pPr marL="0" marR="0" lvl="0" indent="0" algn="l" rtl="0">
                        <a:lnSpc>
                          <a:spcPct val="100000"/>
                        </a:lnSpc>
                        <a:spcBef>
                          <a:spcPts val="0"/>
                        </a:spcBef>
                        <a:spcAft>
                          <a:spcPts val="0"/>
                        </a:spcAft>
                        <a:buClrTx/>
                        <a:buSzTx/>
                        <a:buFontTx/>
                        <a:buNone/>
                      </a:pPr>
                      <a:endParaRPr lang="en-US" sz="600" dirty="0">
                        <a:latin typeface="Calibri"/>
                        <a:cs typeface="Calibri"/>
                      </a:endParaRPr>
                    </a:p>
                    <a:p>
                      <a:pPr marL="0" marR="0" lvl="0" indent="0" algn="l" rtl="0">
                        <a:lnSpc>
                          <a:spcPct val="100000"/>
                        </a:lnSpc>
                        <a:spcBef>
                          <a:spcPts val="0"/>
                        </a:spcBef>
                        <a:spcAft>
                          <a:spcPts val="0"/>
                        </a:spcAft>
                        <a:buClrTx/>
                        <a:buSzTx/>
                        <a:buFontTx/>
                        <a:buNone/>
                      </a:pPr>
                      <a:endParaRPr lang="en-US" sz="600" dirty="0">
                        <a:latin typeface="Calibri"/>
                        <a:cs typeface="Calibri"/>
                      </a:endParaRPr>
                    </a:p>
                    <a:p>
                      <a:pPr marL="0" marR="0" lvl="0" indent="0" algn="l" rtl="0">
                        <a:lnSpc>
                          <a:spcPct val="100000"/>
                        </a:lnSpc>
                        <a:spcBef>
                          <a:spcPts val="0"/>
                        </a:spcBef>
                        <a:spcAft>
                          <a:spcPts val="0"/>
                        </a:spcAft>
                        <a:buClrTx/>
                        <a:buSzTx/>
                        <a:buFontTx/>
                        <a:buNone/>
                      </a:pPr>
                      <a:endParaRPr lang="en-US" sz="600" dirty="0">
                        <a:latin typeface="Calibri"/>
                        <a:cs typeface="Calibri"/>
                      </a:endParaRPr>
                    </a:p>
                    <a:p>
                      <a:pPr marL="0" marR="0" lvl="0" indent="0" algn="l" rtl="0">
                        <a:lnSpc>
                          <a:spcPct val="100000"/>
                        </a:lnSpc>
                        <a:spcBef>
                          <a:spcPts val="0"/>
                        </a:spcBef>
                        <a:spcAft>
                          <a:spcPts val="0"/>
                        </a:spcAft>
                        <a:buClrTx/>
                        <a:buSzTx/>
                        <a:buFontTx/>
                        <a:buNone/>
                      </a:pPr>
                      <a:endParaRPr lang="en-US" sz="6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Staff are confident in delivery of PE and a following the scheme. Following 'deep dive' and subject review reminders were given to all staff. Children spoke positively about PE and there was clear sequence of progression of </a:t>
                      </a:r>
                      <a:r>
                        <a:rPr lang="en-US" sz="600">
                          <a:solidFill>
                            <a:schemeClr val="tx1"/>
                          </a:solidFill>
                          <a:latin typeface="Calibri"/>
                          <a:cs typeface="Calibri"/>
                        </a:rPr>
                        <a:t>skills across the school.</a:t>
                      </a: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All staff are confident in delivery of PE and </a:t>
                      </a:r>
                      <a:r>
                        <a:rPr lang="en-US" sz="600">
                          <a:solidFill>
                            <a:schemeClr val="tx1"/>
                          </a:solidFill>
                          <a:latin typeface="Calibri"/>
                          <a:cs typeface="Calibri"/>
                        </a:rPr>
                        <a:t>following</a:t>
                      </a:r>
                      <a:r>
                        <a:rPr lang="en-US" sz="600" dirty="0">
                          <a:solidFill>
                            <a:schemeClr val="tx1"/>
                          </a:solidFill>
                          <a:latin typeface="Calibri"/>
                          <a:cs typeface="Calibri"/>
                        </a:rPr>
                        <a:t> the scheme. SL is experience in leadership of PE and will continue to support staff.</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Staff voice, pupil voice and clear sequence of progression of skills through lesson observations and drop ins.</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b="1" dirty="0">
                          <a:solidFill>
                            <a:schemeClr val="tx1"/>
                          </a:solidFill>
                          <a:latin typeface="Calibri"/>
                          <a:cs typeface="Calibri"/>
                        </a:rPr>
                        <a:t>Real PE </a:t>
                      </a:r>
                      <a:r>
                        <a:rPr lang="en-US" sz="600" b="1">
                          <a:solidFill>
                            <a:schemeClr val="tx1"/>
                          </a:solidFill>
                          <a:latin typeface="Calibri"/>
                          <a:cs typeface="Calibri"/>
                        </a:rPr>
                        <a:t>training/resources: £678</a:t>
                      </a:r>
                      <a:endParaRPr lang="en-US" sz="600" b="1" dirty="0">
                        <a:solidFill>
                          <a:schemeClr val="tx1"/>
                        </a:solidFill>
                        <a:latin typeface="Calibri" panose="020F0502020204030204" pitchFamily="34" charset="0"/>
                        <a:cs typeface="Calibri" panose="020F0502020204030204" pitchFamily="34" charset="0"/>
                      </a:endParaRPr>
                    </a:p>
                    <a:p>
                      <a:pPr lvl="0" algn="l">
                        <a:lnSpc>
                          <a:spcPct val="100000"/>
                        </a:lnSpc>
                        <a:buNone/>
                      </a:pPr>
                      <a:endParaRPr lang="en-US" sz="600" b="1" dirty="0">
                        <a:solidFill>
                          <a:schemeClr val="tx1"/>
                        </a:solidFill>
                        <a:latin typeface="Calibri"/>
                        <a:cs typeface="Calibri"/>
                      </a:endParaRPr>
                    </a:p>
                    <a:p>
                      <a:pPr lvl="0" algn="l">
                        <a:lnSpc>
                          <a:spcPct val="100000"/>
                        </a:lnSpc>
                        <a:buNone/>
                      </a:pPr>
                      <a:endParaRPr lang="en-US" sz="600" b="1" dirty="0">
                        <a:solidFill>
                          <a:schemeClr val="tx1"/>
                        </a:solidFill>
                        <a:latin typeface="Calibri"/>
                        <a:cs typeface="Calibri"/>
                      </a:endParaRPr>
                    </a:p>
                    <a:p>
                      <a:pPr lvl="0" algn="l">
                        <a:lnSpc>
                          <a:spcPct val="100000"/>
                        </a:lnSpc>
                        <a:buNone/>
                      </a:pPr>
                      <a:r>
                        <a:rPr lang="en-US" sz="600" b="0" i="0" u="none" strike="noStrike" noProof="0">
                          <a:solidFill>
                            <a:schemeClr val="tx1"/>
                          </a:solidFill>
                        </a:rPr>
                        <a:t>Cost: SL being released x 1 for PE conference 264.33</a:t>
                      </a:r>
                      <a:endParaRPr lang="en-US"/>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lvl="0" algn="l">
                        <a:lnSpc>
                          <a:spcPct val="100000"/>
                        </a:lnSpc>
                        <a:buNone/>
                      </a:pPr>
                      <a:r>
                        <a:rPr lang="en-US" sz="600">
                          <a:solidFill>
                            <a:schemeClr val="tx1"/>
                          </a:solidFill>
                          <a:latin typeface="Calibri"/>
                          <a:cs typeface="Calibri"/>
                        </a:rPr>
                        <a:t>Pe conference:220</a:t>
                      </a:r>
                      <a:endParaRPr lang="en-US" sz="600" dirty="0">
                        <a:solidFill>
                          <a:schemeClr val="tx1"/>
                        </a:solidFill>
                        <a:latin typeface="Calibri"/>
                        <a:cs typeface="Calibri"/>
                      </a:endParaRPr>
                    </a:p>
                    <a:p>
                      <a:pPr lvl="0" algn="l">
                        <a:lnSpc>
                          <a:spcPct val="100000"/>
                        </a:lnSpc>
                        <a:buNone/>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Star: 5 Points 4">
            <a:extLst>
              <a:ext uri="{FF2B5EF4-FFF2-40B4-BE49-F238E27FC236}">
                <a16:creationId xmlns:a16="http://schemas.microsoft.com/office/drawing/2014/main" id="{9B348278-19E7-39F5-AF0A-3B3DAD420894}"/>
              </a:ext>
            </a:extLst>
          </p:cNvPr>
          <p:cNvSpPr/>
          <p:nvPr/>
        </p:nvSpPr>
        <p:spPr>
          <a:xfrm>
            <a:off x="131360" y="118224"/>
            <a:ext cx="137928" cy="13136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206585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96137" y="124064"/>
            <a:ext cx="3559359" cy="461665"/>
          </a:xfrm>
          <a:prstGeom prst="rect">
            <a:avLst/>
          </a:prstGeom>
          <a:noFill/>
        </p:spPr>
        <p:txBody>
          <a:bodyPr wrap="square" lIns="91440" tIns="45720" rIns="91440" bIns="45720" rtlCol="0" anchor="t">
            <a:spAutoFit/>
          </a:bodyPr>
          <a:lstStyle/>
          <a:p>
            <a:r>
              <a:rPr lang="en-US" sz="1200" b="1">
                <a:latin typeface="Calibri"/>
                <a:ea typeface="Calibri"/>
                <a:cs typeface="Calibri"/>
              </a:rPr>
              <a:t>Your objective:</a:t>
            </a:r>
            <a:r>
              <a:rPr lang="en-GB" sz="1200" b="1">
                <a:latin typeface="Calibri"/>
                <a:ea typeface="Calibri"/>
                <a:cs typeface="Calibri"/>
              </a:rPr>
              <a:t>To improve the outcomes of our disadvantaged pupils in P.E.</a:t>
            </a:r>
            <a:endParaRPr lang="en-US" sz="1200" b="1">
              <a:latin typeface="Calibri"/>
              <a:ea typeface="Calibri"/>
              <a:cs typeface="Calibri"/>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3296146006"/>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600" b="0" kern="1200" noProof="0" dirty="0">
                          <a:solidFill>
                            <a:sysClr val="windowText" lastClr="000000"/>
                          </a:solidFill>
                          <a:effectLst/>
                          <a:latin typeface="Calibri"/>
                          <a:ea typeface="+mn-ea"/>
                          <a:cs typeface="Calibri"/>
                        </a:rPr>
                        <a:t>To raise the profile of PE and support within a PE lesson for disadvantaged pupils in PE lessons.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Class teachers to identify PPG and SEN children in their PE lessons who need accelerated progress or are below EXS in PE.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Class teachers and subject lead to support with ways/adaptations to support these children and share with apprentice.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Apprentice to be aware of targeted pupils in PE lessons and how he can support.</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Improved outcomes for disadvantaged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More disadvantaged pupils at EXS or Exceeding.</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Assessment, staff voice and apprentice knowledge of his targeted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The vast majority of year groups now have more children at Expected and Exceeding compared to last academic year. However, two year groups Year 1 and 5 continue to an area of focus due to inconsistencies or an increase of PPG children at emerging.</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Staff are more confident in understanding how to make adaptions for disadvantaged children. Staff are confident to speak to SL about  improving outcomes in PE. Equipment has been purchased and staff have further </a:t>
                      </a:r>
                      <a:r>
                        <a:rPr lang="en-US" sz="600">
                          <a:solidFill>
                            <a:schemeClr val="tx1"/>
                          </a:solidFill>
                          <a:latin typeface="Calibri"/>
                          <a:cs typeface="Calibri"/>
                        </a:rPr>
                        <a:t>knowledg</a:t>
                      </a:r>
                      <a:r>
                        <a:rPr lang="en-US" sz="600" dirty="0">
                          <a:solidFill>
                            <a:schemeClr val="tx1"/>
                          </a:solidFill>
                          <a:latin typeface="Calibri"/>
                          <a:cs typeface="Calibri"/>
                        </a:rPr>
                        <a:t>e on how to use this equipment to support their </a:t>
                      </a:r>
                      <a:r>
                        <a:rPr lang="en-US" sz="600">
                          <a:solidFill>
                            <a:schemeClr val="tx1"/>
                          </a:solidFill>
                          <a:latin typeface="Calibri"/>
                          <a:cs typeface="Calibri"/>
                        </a:rPr>
                        <a:t>delivery</a:t>
                      </a:r>
                      <a:r>
                        <a:rPr lang="en-US" sz="600" dirty="0">
                          <a:solidFill>
                            <a:schemeClr val="tx1"/>
                          </a:solidFill>
                          <a:latin typeface="Calibri"/>
                          <a:cs typeface="Calibri"/>
                        </a:rPr>
                        <a:t>.</a:t>
                      </a: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Assessment, staff voice and apprentice knowledge of his targeted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Apprentice:</a:t>
                      </a:r>
                      <a:r>
                        <a:rPr lang="en-US" sz="600" b="0" i="0" u="none" strike="noStrike" noProof="0">
                          <a:solidFill>
                            <a:srgbClr val="000000"/>
                          </a:solidFill>
                          <a:highlight>
                            <a:srgbClr val="FFFFFF"/>
                          </a:highlight>
                          <a:latin typeface="Calibri"/>
                          <a:ea typeface="Calibri"/>
                          <a:cs typeface="Calibri"/>
                        </a:rPr>
                        <a:t>1594.06</a:t>
                      </a:r>
                      <a:endParaRPr lang="en-US" sz="8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Cost of adaptive equipment: £908.42</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49600"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18625" y="121558"/>
            <a:ext cx="3559359" cy="461665"/>
          </a:xfrm>
          <a:prstGeom prst="rect">
            <a:avLst/>
          </a:prstGeom>
          <a:noFill/>
        </p:spPr>
        <p:txBody>
          <a:bodyPr wrap="square" lIns="91440" tIns="45720" rIns="91440" bIns="45720" rtlCol="0" anchor="t">
            <a:spAutoFit/>
          </a:bodyPr>
          <a:lstStyle/>
          <a:p>
            <a:pPr>
              <a:buFont typeface="Symbol,Sans-Serif"/>
              <a:buChar char="•"/>
            </a:pPr>
            <a:r>
              <a:rPr lang="en-US" sz="1200" b="1">
                <a:latin typeface="Calibri"/>
                <a:ea typeface="Calibri"/>
                <a:cs typeface="Calibri"/>
              </a:rPr>
              <a:t>Your objective: </a:t>
            </a:r>
            <a:r>
              <a:rPr lang="en-GB" sz="1200" b="1">
                <a:latin typeface="Calibri"/>
                <a:ea typeface="Calibri"/>
                <a:cs typeface="Calibri"/>
              </a:rPr>
              <a:t>To develop gross and fine motor skills throughout targeted interventions.</a:t>
            </a:r>
            <a:endParaRPr lang="en-US" sz="1200" b="1">
              <a:latin typeface="Calibri"/>
              <a:ea typeface="Calibri"/>
              <a:cs typeface="Calibri"/>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3248951850"/>
              </p:ext>
            </p:extLst>
          </p:nvPr>
        </p:nvGraphicFramePr>
        <p:xfrm>
          <a:off x="294842" y="694098"/>
          <a:ext cx="5530128" cy="325309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372730">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a:cs typeface="Calibri"/>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lgn="l">
                        <a:lnSpc>
                          <a:spcPct val="100000"/>
                        </a:lnSpc>
                        <a:spcBef>
                          <a:spcPts val="0"/>
                        </a:spcBef>
                        <a:spcAft>
                          <a:spcPts val="0"/>
                        </a:spcAft>
                        <a:buClr>
                          <a:srgbClr val="000000"/>
                        </a:buClr>
                        <a:buFont typeface="Symbol,Sans-Serif"/>
                        <a:buChar char="•"/>
                      </a:pPr>
                      <a:r>
                        <a:rPr lang="en-GB" sz="600" b="0" i="0" u="none" strike="noStrike" noProof="0" dirty="0">
                          <a:solidFill>
                            <a:srgbClr val="000000"/>
                          </a:solidFill>
                          <a:latin typeface="Calibri"/>
                          <a:ea typeface="Calibri"/>
                          <a:cs typeface="Calibri"/>
                        </a:rPr>
                        <a:t>To raise the profile of PE and importance of gross motor skills.</a:t>
                      </a:r>
                    </a:p>
                    <a:p>
                      <a:pPr marL="0" lvl="0" indent="0" algn="l">
                        <a:lnSpc>
                          <a:spcPct val="100000"/>
                        </a:lnSpc>
                        <a:spcBef>
                          <a:spcPts val="0"/>
                        </a:spcBef>
                        <a:spcAft>
                          <a:spcPts val="0"/>
                        </a:spcAft>
                        <a:buClr>
                          <a:srgbClr val="000000"/>
                        </a:buClr>
                        <a:buFont typeface="Symbol,Sans-Serif"/>
                        <a:buChar char="•"/>
                      </a:pPr>
                      <a:r>
                        <a:rPr lang="en-GB" sz="600" b="0" i="0" u="none" strike="noStrike" noProof="0" dirty="0">
                          <a:solidFill>
                            <a:srgbClr val="000000"/>
                          </a:solidFill>
                          <a:latin typeface="Calibri"/>
                          <a:ea typeface="Calibri"/>
                          <a:cs typeface="Calibri"/>
                        </a:rPr>
                        <a:t>To improve outcomes in PE and target pupils at a younger age EYFS-Year 2.</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a:buChar char="•"/>
                      </a:pPr>
                      <a:r>
                        <a:rPr lang="en-US" sz="600" dirty="0">
                          <a:solidFill>
                            <a:schemeClr val="tx1"/>
                          </a:solidFill>
                          <a:latin typeface="Calibri"/>
                          <a:cs typeface="Calibri"/>
                        </a:rPr>
                        <a:t>Select staff have Smart Movers training.</a:t>
                      </a:r>
                    </a:p>
                    <a:p>
                      <a:pPr marL="171450" marR="0" lvl="0" indent="-171450" algn="l">
                        <a:lnSpc>
                          <a:spcPct val="100000"/>
                        </a:lnSpc>
                        <a:spcBef>
                          <a:spcPts val="0"/>
                        </a:spcBef>
                        <a:spcAft>
                          <a:spcPts val="0"/>
                        </a:spcAft>
                        <a:buClrTx/>
                        <a:buSzTx/>
                        <a:buFont typeface="Arial"/>
                        <a:buChar char="•"/>
                      </a:pPr>
                      <a:r>
                        <a:rPr lang="en-US" sz="600" dirty="0">
                          <a:solidFill>
                            <a:schemeClr val="tx1"/>
                          </a:solidFill>
                          <a:latin typeface="Calibri"/>
                          <a:cs typeface="Calibri"/>
                        </a:rPr>
                        <a:t>Staff to have targeted  children in EYFS-Year 2 and have weekly interventions.</a:t>
                      </a:r>
                    </a:p>
                    <a:p>
                      <a:pPr marL="171450" marR="0" lvl="0" indent="-171450" algn="l">
                        <a:lnSpc>
                          <a:spcPct val="100000"/>
                        </a:lnSpc>
                        <a:spcBef>
                          <a:spcPts val="0"/>
                        </a:spcBef>
                        <a:spcAft>
                          <a:spcPts val="0"/>
                        </a:spcAft>
                        <a:buClrTx/>
                        <a:buSzTx/>
                        <a:buFont typeface="Arial"/>
                        <a:buChar char="•"/>
                      </a:pPr>
                      <a:r>
                        <a:rPr lang="en-US" sz="600" dirty="0">
                          <a:solidFill>
                            <a:schemeClr val="tx1"/>
                          </a:solidFill>
                          <a:latin typeface="Calibri"/>
                          <a:cs typeface="Calibri"/>
                        </a:rPr>
                        <a:t>Work closely with the sports apprentice to support him in delivery for the intervention.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ClrTx/>
                        <a:buSzTx/>
                        <a:buFont typeface="Arial"/>
                        <a:buChar char="•"/>
                      </a:pPr>
                      <a:r>
                        <a:rPr lang="en-US" sz="600" dirty="0">
                          <a:solidFill>
                            <a:schemeClr val="tx1"/>
                          </a:solidFill>
                          <a:latin typeface="Calibri"/>
                          <a:cs typeface="Calibri"/>
                        </a:rPr>
                        <a:t>Work closely with the sports apprentice to support him in delivery for the intervention.</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Writing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a:solidFill>
                            <a:schemeClr val="tx1"/>
                          </a:solidFill>
                        </a:rPr>
                        <a:t>The Sports Apprentice took children out weekly in Year 1 and 6. He noted that children’s attitude towards physical activity improved due to their targeted sessions and they joint in more physical activities at lunch time.</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dirty="0">
                          <a:solidFill>
                            <a:schemeClr val="tx1"/>
                          </a:solidFill>
                        </a:rPr>
                        <a:t>Sports apprentice to work with staff to share knowledge of games and activities he used and teaching assistants could do with children next academic year.</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Observation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Writing data</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feedback</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Apprentice</a:t>
                      </a:r>
                      <a:r>
                        <a:rPr lang="en-US" sz="600" dirty="0">
                          <a:solidFill>
                            <a:schemeClr val="tx1"/>
                          </a:solidFill>
                          <a:latin typeface="Calibri"/>
                          <a:cs typeface="Calibri"/>
                        </a:rPr>
                        <a:t> </a:t>
                      </a:r>
                      <a:r>
                        <a:rPr lang="en-US" sz="600" b="0" i="0" u="none" strike="noStrike" noProof="0">
                          <a:solidFill>
                            <a:srgbClr val="000000"/>
                          </a:solidFill>
                          <a:highlight>
                            <a:srgbClr val="FFFFFF"/>
                          </a:highlight>
                          <a:latin typeface="Calibri"/>
                          <a:ea typeface="Calibri"/>
                          <a:cs typeface="Calibri"/>
                        </a:rPr>
                        <a:t>1594.06</a:t>
                      </a:r>
                      <a:endParaRPr lang="en-US" sz="600" dirty="0">
                        <a:solidFill>
                          <a:schemeClr val="tx1"/>
                        </a:solidFill>
                        <a:latin typeface="Calibri"/>
                        <a:cs typeface="Calibri"/>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Star: 5 Points 4">
            <a:extLst>
              <a:ext uri="{FF2B5EF4-FFF2-40B4-BE49-F238E27FC236}">
                <a16:creationId xmlns:a16="http://schemas.microsoft.com/office/drawing/2014/main" id="{C1B5FF0B-1824-0907-1FE6-03745C32A624}"/>
              </a:ext>
            </a:extLst>
          </p:cNvPr>
          <p:cNvSpPr/>
          <p:nvPr/>
        </p:nvSpPr>
        <p:spPr>
          <a:xfrm>
            <a:off x="65680" y="256152"/>
            <a:ext cx="170768" cy="137928"/>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38644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44161"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42410" y="161658"/>
            <a:ext cx="3993201" cy="415498"/>
          </a:xfrm>
          <a:prstGeom prst="rect">
            <a:avLst/>
          </a:prstGeom>
          <a:noFill/>
        </p:spPr>
        <p:txBody>
          <a:bodyPr wrap="square" lIns="91440" tIns="45720" rIns="91440" bIns="45720" rtlCol="0" anchor="t">
            <a:spAutoFit/>
          </a:bodyPr>
          <a:lstStyle/>
          <a:p>
            <a:pPr>
              <a:buFont typeface="Symbol,Sans-Serif"/>
              <a:buChar char="•"/>
            </a:pPr>
            <a:r>
              <a:rPr lang="en-US" sz="1050" b="1">
                <a:latin typeface="Calibri"/>
                <a:ea typeface="Calibri"/>
                <a:cs typeface="Calibri"/>
              </a:rPr>
              <a:t>Your objective: </a:t>
            </a:r>
            <a:r>
              <a:rPr lang="en-GB" sz="1050" b="1">
                <a:latin typeface="Calibri"/>
                <a:ea typeface="Calibri"/>
                <a:cs typeface="Calibri"/>
              </a:rPr>
              <a:t>To further increase the opportunities for children to attend or compete in competitive sports.</a:t>
            </a:r>
            <a:endParaRPr lang="en-US" sz="1050" b="1">
              <a:latin typeface="Calibri"/>
              <a:ea typeface="Calibri"/>
              <a:cs typeface="Calibri"/>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029845187"/>
              </p:ext>
            </p:extLst>
          </p:nvPr>
        </p:nvGraphicFramePr>
        <p:xfrm>
          <a:off x="164535" y="516647"/>
          <a:ext cx="5920721" cy="3901440"/>
        </p:xfrm>
        <a:graphic>
          <a:graphicData uri="http://schemas.openxmlformats.org/drawingml/2006/table">
            <a:tbl>
              <a:tblPr firstRow="1" bandRow="1">
                <a:tableStyleId>{5C22544A-7EE6-4342-B048-85BDC9FD1C3A}</a:tableStyleId>
              </a:tblPr>
              <a:tblGrid>
                <a:gridCol w="492718">
                  <a:extLst>
                    <a:ext uri="{9D8B030D-6E8A-4147-A177-3AD203B41FA5}">
                      <a16:colId xmlns:a16="http://schemas.microsoft.com/office/drawing/2014/main" val="1397519339"/>
                    </a:ext>
                  </a:extLst>
                </a:gridCol>
                <a:gridCol w="1078893">
                  <a:extLst>
                    <a:ext uri="{9D8B030D-6E8A-4147-A177-3AD203B41FA5}">
                      <a16:colId xmlns:a16="http://schemas.microsoft.com/office/drawing/2014/main" val="3874769663"/>
                    </a:ext>
                  </a:extLst>
                </a:gridCol>
                <a:gridCol w="1496035">
                  <a:extLst>
                    <a:ext uri="{9D8B030D-6E8A-4147-A177-3AD203B41FA5}">
                      <a16:colId xmlns:a16="http://schemas.microsoft.com/office/drawing/2014/main" val="279180329"/>
                    </a:ext>
                  </a:extLst>
                </a:gridCol>
                <a:gridCol w="1261499">
                  <a:extLst>
                    <a:ext uri="{9D8B030D-6E8A-4147-A177-3AD203B41FA5}">
                      <a16:colId xmlns:a16="http://schemas.microsoft.com/office/drawing/2014/main" val="1419483341"/>
                    </a:ext>
                  </a:extLst>
                </a:gridCol>
                <a:gridCol w="1591576">
                  <a:extLst>
                    <a:ext uri="{9D8B030D-6E8A-4147-A177-3AD203B41FA5}">
                      <a16:colId xmlns:a16="http://schemas.microsoft.com/office/drawing/2014/main" val="1532179531"/>
                    </a:ext>
                  </a:extLst>
                </a:gridCol>
              </a:tblGrid>
              <a:tr h="277472">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a:cs typeface="Calibri"/>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34219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ensure all children have the opportunity to compete in competitive sports.</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offer our extra curriculum club to all children as well as target invite PPG so more children can attend.</a:t>
                      </a: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Enter events through DSSN and pay for transport for the event.</a:t>
                      </a:r>
                    </a:p>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Ensure each year group attend an event (KS1-2)</a:t>
                      </a:r>
                    </a:p>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Pay external coaches to run extra curricular clubs in netball and football. </a:t>
                      </a:r>
                    </a:p>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Compete in football and netball league through DSSN.</a:t>
                      </a:r>
                    </a:p>
                    <a:p>
                      <a:pPr mar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Compete in football league through game on giving the opportunity for more children to attend.</a:t>
                      </a:r>
                    </a:p>
                    <a:p>
                      <a:pPr marL="0" lvl="0" indent="0" algn="l" defTabSz="575981" rtl="0" eaLnBrk="1" fontAlgn="base" latinLnBrk="0" hangingPunct="1">
                        <a:lnSpc>
                          <a:spcPct val="100000"/>
                        </a:lnSpc>
                        <a:spcBef>
                          <a:spcPts val="0"/>
                        </a:spcBef>
                        <a:spcAft>
                          <a:spcPts val="0"/>
                        </a:spcAft>
                        <a:buFont typeface="Symbol" panose="020B0604020202020204" pitchFamily="34" charset="0"/>
                        <a:buChar char="•"/>
                      </a:pPr>
                      <a:r>
                        <a:rPr lang="en-GB" sz="600" b="0" kern="1200" noProof="0" dirty="0">
                          <a:solidFill>
                            <a:sysClr val="windowText" lastClr="000000"/>
                          </a:solidFill>
                          <a:effectLst/>
                          <a:latin typeface="Calibri"/>
                          <a:ea typeface="+mn-ea"/>
                          <a:cs typeface="Calibri"/>
                        </a:rPr>
                        <a:t>To offer our extra curriculum club to all children as well as target invite PPG so more children can attend.</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There has been further opportunity for children to attend or compete.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Increased numbers of competitive sports and attendance at these events.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Emails, football and netball league.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Coaches and pupil voice.</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Log of events attended</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Log of match results.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77472">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76163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There has been further opportunity for children to attend or compete.</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Increased numbers of competitive sports and attendance at these events.</a:t>
                      </a:r>
                      <a:endParaRPr lang="en-US" sz="600" b="0" i="0" u="none" strike="noStrike" noProof="0">
                        <a:solidFill>
                          <a:srgbClr val="000000"/>
                        </a:solidFill>
                        <a:latin typeface="Calibri"/>
                        <a:ea typeface="Calibri"/>
                        <a:cs typeface="Calibri"/>
                      </a:endParaRPr>
                    </a:p>
                    <a:p>
                      <a:pPr lvl="0" algn="l" defTabSz="575981">
                        <a:lnSpc>
                          <a:spcPct val="100000"/>
                        </a:lnSpc>
                        <a:buNone/>
                        <a:tabLst/>
                        <a:defRPr/>
                      </a:pPr>
                      <a:endParaRPr lang="en-US" sz="600" b="0" i="0" u="none" strike="noStrike" noProof="0" dirty="0">
                        <a:solidFill>
                          <a:srgbClr val="000000"/>
                        </a:solidFill>
                        <a:latin typeface="Calibri"/>
                        <a:ea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Yes, but they may need to be run in school clusters and locally.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Emails, football and netball league.</a:t>
                      </a:r>
                      <a:endParaRPr lang="en-US" sz="600" dirty="0">
                        <a:solidFill>
                          <a:schemeClr val="tx1"/>
                        </a:solidFill>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Coaches and pupil voice.</a:t>
                      </a:r>
                      <a:endParaRPr lang="en-US" sz="600" dirty="0">
                        <a:solidFill>
                          <a:schemeClr val="tx1"/>
                        </a:solidFill>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Log of events attended</a:t>
                      </a:r>
                      <a:endParaRPr lang="en-US" sz="600" dirty="0">
                        <a:solidFill>
                          <a:schemeClr val="tx1"/>
                        </a:solidFill>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Log of match results.</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DSSN membership: £3009</a:t>
                      </a:r>
                      <a:endParaRPr lang="en-US" sz="600" dirty="0">
                        <a:solidFill>
                          <a:schemeClr val="tx1"/>
                        </a:solidFill>
                        <a:latin typeface="Calibri"/>
                        <a:cs typeface="Calibri"/>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None/>
                      </a:pPr>
                      <a:r>
                        <a:rPr lang="en-US" sz="600" b="0" i="0" u="none" strike="noStrike" noProof="0">
                          <a:solidFill>
                            <a:schemeClr val="tx1"/>
                          </a:solidFill>
                        </a:rPr>
                        <a:t>Cost of SL to be released for Steering groups 4 x half days £728 </a:t>
                      </a:r>
                    </a:p>
                    <a:p>
                      <a:pPr marL="0" marR="0" lvl="0" indent="0" algn="l">
                        <a:lnSpc>
                          <a:spcPct val="100000"/>
                        </a:lnSpc>
                        <a:spcBef>
                          <a:spcPts val="0"/>
                        </a:spcBef>
                        <a:spcAft>
                          <a:spcPts val="0"/>
                        </a:spcAft>
                        <a:buNone/>
                      </a:pP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Game on:</a:t>
                      </a: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Autumn term:1972</a:t>
                      </a: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Spring term:1428</a:t>
                      </a: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dirty="0">
                          <a:solidFill>
                            <a:schemeClr val="tx1"/>
                          </a:solidFill>
                        </a:rPr>
                        <a:t>Summer term:1972 </a:t>
                      </a:r>
                      <a:r>
                        <a:rPr lang="en-US" sz="600" b="0" i="0" u="none" strike="noStrike" noProof="0" dirty="0" err="1">
                          <a:solidFill>
                            <a:schemeClr val="tx1"/>
                          </a:solidFill>
                        </a:rPr>
                        <a:t>approx</a:t>
                      </a:r>
                      <a:endParaRPr lang="en-US" sz="600" b="0" i="0" u="none" strike="noStrike" noProof="0">
                        <a:solidFill>
                          <a:schemeClr val="tx1"/>
                        </a:solidFill>
                      </a:endParaRPr>
                    </a:p>
                    <a:p>
                      <a:pPr marL="0" marR="0" lvl="0" indent="0" algn="l">
                        <a:lnSpc>
                          <a:spcPct val="100000"/>
                        </a:lnSpc>
                        <a:spcBef>
                          <a:spcPts val="0"/>
                        </a:spcBef>
                        <a:spcAft>
                          <a:spcPts val="0"/>
                        </a:spcAft>
                        <a:buNone/>
                      </a:pP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Travel to DSSN events: Autumn term : £985</a:t>
                      </a: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Spring term:</a:t>
                      </a: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Summer term:£240</a:t>
                      </a:r>
                      <a:endParaRPr lang="en-US" sz="600" b="0" i="0" u="none" strike="noStrike" noProof="0" dirty="0">
                        <a:solidFill>
                          <a:schemeClr val="tx1"/>
                        </a:solidFill>
                      </a:endParaRPr>
                    </a:p>
                    <a:p>
                      <a:pPr marL="0" marR="0" lvl="0" indent="0" algn="l">
                        <a:lnSpc>
                          <a:spcPct val="100000"/>
                        </a:lnSpc>
                        <a:spcBef>
                          <a:spcPts val="0"/>
                        </a:spcBef>
                        <a:spcAft>
                          <a:spcPts val="0"/>
                        </a:spcAft>
                        <a:buNone/>
                      </a:pPr>
                      <a:endParaRPr lang="en-US" sz="600" b="0" i="0" u="none" strike="noStrike" noProof="0" dirty="0">
                        <a:solidFill>
                          <a:schemeClr val="tx1"/>
                        </a:solidFill>
                      </a:endParaRPr>
                    </a:p>
                    <a:p>
                      <a:pPr marL="0" marR="0" lvl="0" indent="0" algn="l">
                        <a:lnSpc>
                          <a:spcPct val="100000"/>
                        </a:lnSpc>
                        <a:spcBef>
                          <a:spcPts val="0"/>
                        </a:spcBef>
                        <a:spcAft>
                          <a:spcPts val="0"/>
                        </a:spcAft>
                        <a:buNone/>
                      </a:pPr>
                      <a:r>
                        <a:rPr lang="en-US" sz="600" b="0" i="0" u="none" strike="noStrike" noProof="0">
                          <a:solidFill>
                            <a:schemeClr val="tx1"/>
                          </a:solidFill>
                        </a:rPr>
                        <a:t>Apprentice </a:t>
                      </a:r>
                      <a:r>
                        <a:rPr lang="en-US" sz="600" b="0" i="0" u="none" strike="noStrike" noProof="0">
                          <a:solidFill>
                            <a:srgbClr val="000000"/>
                          </a:solidFill>
                          <a:highlight>
                            <a:srgbClr val="FFFFFF"/>
                          </a:highlight>
                          <a:latin typeface="Calibri"/>
                          <a:ea typeface="Calibri"/>
                          <a:cs typeface="Calibri"/>
                        </a:rPr>
                        <a:t>1594.06</a:t>
                      </a: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p>
                      <a:pPr marL="0" marR="0" lvl="0" indent="0" algn="l" rtl="0" eaLnBrk="1" fontAlgn="auto" latinLnBrk="0" hangingPunct="1">
                        <a:lnSpc>
                          <a:spcPct val="100000"/>
                        </a:lnSpc>
                        <a:spcBef>
                          <a:spcPts val="0"/>
                        </a:spcBef>
                        <a:spcAft>
                          <a:spcPts val="0"/>
                        </a:spcAft>
                        <a:buClrTx/>
                        <a:buSzTx/>
                        <a:buFontTx/>
                        <a:buNone/>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marL="0" marR="0" marT="0" marB="0">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49600"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4335017" cy="738664"/>
          </a:xfrm>
          <a:prstGeom prst="rect">
            <a:avLst/>
          </a:prstGeom>
          <a:noFill/>
        </p:spPr>
        <p:txBody>
          <a:bodyPr wrap="square" lIns="91440" tIns="45720" rIns="91440" bIns="45720" rtlCol="0" anchor="t">
            <a:spAutoFit/>
          </a:bodyPr>
          <a:lstStyle/>
          <a:p>
            <a:pPr>
              <a:buFont typeface="Symbol,Sans-Serif"/>
              <a:buChar char="•"/>
            </a:pPr>
            <a:r>
              <a:rPr lang="en-US" sz="1200" b="1" dirty="0">
                <a:latin typeface="Calibri"/>
                <a:ea typeface="Calibri"/>
                <a:cs typeface="Calibri"/>
              </a:rPr>
              <a:t>Your objective: </a:t>
            </a:r>
            <a:r>
              <a:rPr lang="en-US" sz="1200" dirty="0">
                <a:ea typeface="+mn-lt"/>
                <a:cs typeface="+mn-lt"/>
              </a:rPr>
              <a:t>To hold an additional sports day to raise the profile of PE and the importance of healthy lifestyle.</a:t>
            </a:r>
          </a:p>
          <a:p>
            <a:pPr>
              <a:buFont typeface="Symbol,Sans-Serif"/>
              <a:buChar char="•"/>
            </a:pPr>
            <a:endParaRPr lang="en-GB" sz="600" dirty="0">
              <a:latin typeface="Calibri" panose="020F0502020204030204" pitchFamily="34" charset="0"/>
              <a:ea typeface="Calibri"/>
              <a:cs typeface="Calibri" panose="020F0502020204030204" pitchFamily="34" charset="0"/>
            </a:endParaRPr>
          </a:p>
          <a:p>
            <a:endParaRPr lang="en-US" sz="1200" b="1" dirty="0">
              <a:latin typeface="Calibri" panose="020F0502020204030204" pitchFamily="34" charset="0"/>
              <a:ea typeface="Calibri"/>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2105166631"/>
              </p:ext>
            </p:extLst>
          </p:nvPr>
        </p:nvGraphicFramePr>
        <p:xfrm>
          <a:off x="294842" y="694098"/>
          <a:ext cx="5530128" cy="320648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To raise the profile of PE and lifestyle. </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To give children opportunity to try new sports and links to local community where children can continue these sports after.</a:t>
                      </a:r>
                    </a:p>
                    <a:p>
                      <a:pPr algn="l">
                        <a:lnSpc>
                          <a:spcPct val="100000"/>
                        </a:lnSpc>
                      </a:pPr>
                      <a:r>
                        <a:rPr lang="en-US" sz="600" dirty="0">
                          <a:solidFill>
                            <a:schemeClr val="tx1"/>
                          </a:solidFill>
                          <a:latin typeface="Calibri" panose="020F0502020204030204" pitchFamily="34" charset="0"/>
                          <a:cs typeface="Calibri" panose="020F0502020204030204" pitchFamily="34" charset="0"/>
                        </a:rPr>
                        <a:t>To improve healthy lifestyle outside of school hours.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Contact local community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Local community clubs to attend an additional sports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Flyers and contact information given out to children of clubs.</a:t>
                      </a:r>
                    </a:p>
                    <a:p>
                      <a:pPr marL="171450" marR="0" lvl="0" indent="-171450" algn="l">
                        <a:lnSpc>
                          <a:spcPct val="100000"/>
                        </a:lnSpc>
                        <a:spcBef>
                          <a:spcPts val="0"/>
                        </a:spcBef>
                        <a:spcAft>
                          <a:spcPts val="0"/>
                        </a:spcAft>
                        <a:buClrTx/>
                        <a:buSzTx/>
                        <a:buFont typeface="Arial" panose="020B0604020202020204" pitchFamily="34" charset="0"/>
                        <a:buChar char="•"/>
                      </a:pPr>
                      <a:r>
                        <a:rPr lang="en-US" sz="600">
                          <a:solidFill>
                            <a:schemeClr val="tx1"/>
                          </a:solidFill>
                          <a:latin typeface="Calibri"/>
                          <a:cs typeface="Calibri"/>
                        </a:rPr>
                        <a:t>Watford football held for six weeks focusing on skills as well as lifestyle.</a:t>
                      </a:r>
                      <a:endParaRPr lang="en-US" sz="600" dirty="0">
                        <a:solidFill>
                          <a:schemeClr val="tx1"/>
                        </a:solidFill>
                        <a:latin typeface="Calibri"/>
                        <a:cs typeface="Calibri"/>
                      </a:endParaRPr>
                    </a:p>
                    <a:p>
                      <a:pPr marL="171450" marR="0" lvl="0" indent="-171450" algn="l">
                        <a:lnSpc>
                          <a:spcPct val="100000"/>
                        </a:lnSpc>
                        <a:spcBef>
                          <a:spcPts val="0"/>
                        </a:spcBef>
                        <a:spcAft>
                          <a:spcPts val="0"/>
                        </a:spcAft>
                        <a:buClrTx/>
                        <a:buSzTx/>
                        <a:buFont typeface="Arial" panose="020B0604020202020204" pitchFamily="34" charset="0"/>
                        <a:buChar cha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More children attending extra curricular clubs both afterschool and out of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Children understand the importance of healthy lifestyle.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Community club contact information.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Photos of wellbeing day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and 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32612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a:cs typeface="Calibri"/>
                        </a:rPr>
                        <a:t>What impact have you seen?</a:t>
                      </a:r>
                      <a:endParaRPr lang="en-US"/>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Local community links were made and shared with parents. Positive feedback </a:t>
                      </a:r>
                      <a:r>
                        <a:rPr lang="en-US" sz="600">
                          <a:solidFill>
                            <a:schemeClr val="tx1"/>
                          </a:solidFill>
                          <a:latin typeface="Calibri"/>
                          <a:cs typeface="Calibri"/>
                        </a:rPr>
                        <a:t>from staff, children and parents.</a:t>
                      </a: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rtl="0" eaLnBrk="1" fontAlgn="auto" latinLnBrk="0" hangingPunct="1">
                        <a:lnSpc>
                          <a:spcPct val="100000"/>
                        </a:lnSpc>
                        <a:spcBef>
                          <a:spcPts val="0"/>
                        </a:spcBef>
                        <a:spcAft>
                          <a:spcPts val="0"/>
                        </a:spcAft>
                        <a:buClrTx/>
                        <a:buSzTx/>
                        <a:buFont typeface="Arial"/>
                        <a:buChar char="•"/>
                      </a:pPr>
                      <a:r>
                        <a:rPr lang="en-US" sz="600" dirty="0">
                          <a:solidFill>
                            <a:schemeClr val="tx1"/>
                          </a:solidFill>
                          <a:latin typeface="Calibri"/>
                          <a:cs typeface="Calibri"/>
                        </a:rPr>
                        <a:t>The vast majority of the companies that came in were free through out this day and children had the opportunity to experience new sporting opportunities. This will continue to be sustainable as cost was minimal. We will continue to promote importance of healthy lifestyle.</a:t>
                      </a:r>
                    </a:p>
                    <a:p>
                      <a:pPr marL="171450" indent="-171450" algn="l">
                        <a:lnSpc>
                          <a:spcPct val="100000"/>
                        </a:lnSpc>
                        <a:buFont typeface="Arial"/>
                        <a:buChar char="•"/>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Community club contact information.</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Photos of wellbeing day</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a:solidFill>
                            <a:schemeClr val="tx1"/>
                          </a:solidFill>
                          <a:latin typeface="Calibri" panose="020F0502020204030204" pitchFamily="34" charset="0"/>
                          <a:cs typeface="Calibri" panose="020F0502020204030204" pitchFamily="34" charset="0"/>
                        </a:rPr>
                        <a:t>Staff and pupil voice</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£500 wellbeing day</a:t>
                      </a:r>
                      <a:endParaRPr lang="en-US" sz="600" dirty="0">
                        <a:solidFill>
                          <a:schemeClr val="tx1"/>
                        </a:solidFill>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ClrTx/>
                        <a:buSzTx/>
                        <a:buFontTx/>
                        <a:buNone/>
                      </a:pPr>
                      <a:r>
                        <a:rPr lang="en-US" sz="600" dirty="0">
                          <a:solidFill>
                            <a:schemeClr val="tx1"/>
                          </a:solidFill>
                          <a:latin typeface="Calibri"/>
                          <a:cs typeface="Calibri"/>
                        </a:rPr>
                        <a:t>£100 </a:t>
                      </a:r>
                      <a:r>
                        <a:rPr lang="en-US" sz="600" dirty="0" err="1">
                          <a:solidFill>
                            <a:schemeClr val="tx1"/>
                          </a:solidFill>
                          <a:latin typeface="Calibri"/>
                          <a:cs typeface="Calibri"/>
                        </a:rPr>
                        <a:t>watford</a:t>
                      </a:r>
                      <a:r>
                        <a:rPr lang="en-US" sz="600" dirty="0">
                          <a:solidFill>
                            <a:schemeClr val="tx1"/>
                          </a:solidFill>
                          <a:latin typeface="Calibri"/>
                          <a:cs typeface="Calibri"/>
                        </a:rPr>
                        <a:t> football</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Star: 5 Points 4">
            <a:extLst>
              <a:ext uri="{FF2B5EF4-FFF2-40B4-BE49-F238E27FC236}">
                <a16:creationId xmlns:a16="http://schemas.microsoft.com/office/drawing/2014/main" id="{95F530CA-7E22-28A2-8D4B-6E11D6BB8CD3}"/>
              </a:ext>
            </a:extLst>
          </p:cNvPr>
          <p:cNvSpPr/>
          <p:nvPr/>
        </p:nvSpPr>
        <p:spPr>
          <a:xfrm>
            <a:off x="91952" y="131360"/>
            <a:ext cx="190472" cy="197040"/>
          </a:xfrm>
          <a:prstGeom prst="star5">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205321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AD5588-ED06-E4FF-5C8C-FEA3C7358281}"/>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AC1A6F26-7DBF-8323-3557-2AB746402AAB}"/>
              </a:ext>
            </a:extLst>
          </p:cNvPr>
          <p:cNvPicPr>
            <a:picLocks noChangeAspect="1"/>
          </p:cNvPicPr>
          <p:nvPr/>
        </p:nvPicPr>
        <p:blipFill>
          <a:blip r:embed="rId2"/>
          <a:stretch>
            <a:fillRect/>
          </a:stretch>
        </p:blipFill>
        <p:spPr>
          <a:xfrm>
            <a:off x="-223085" y="0"/>
            <a:ext cx="6166284" cy="4322536"/>
          </a:xfrm>
          <a:prstGeom prst="rect">
            <a:avLst/>
          </a:prstGeom>
        </p:spPr>
      </p:pic>
      <p:sp>
        <p:nvSpPr>
          <p:cNvPr id="4" name="TextBox 3">
            <a:extLst>
              <a:ext uri="{FF2B5EF4-FFF2-40B4-BE49-F238E27FC236}">
                <a16:creationId xmlns:a16="http://schemas.microsoft.com/office/drawing/2014/main" id="{8247266B-70D9-C4FE-F16A-332E0C7CAB68}"/>
              </a:ext>
            </a:extLst>
          </p:cNvPr>
          <p:cNvSpPr txBox="1"/>
          <p:nvPr/>
        </p:nvSpPr>
        <p:spPr>
          <a:xfrm>
            <a:off x="-118842" y="158325"/>
            <a:ext cx="4335017" cy="923330"/>
          </a:xfrm>
          <a:prstGeom prst="rect">
            <a:avLst/>
          </a:prstGeom>
          <a:noFill/>
        </p:spPr>
        <p:txBody>
          <a:bodyPr wrap="square" lIns="91440" tIns="45720" rIns="91440" bIns="45720" rtlCol="0" anchor="t">
            <a:spAutoFit/>
          </a:bodyPr>
          <a:lstStyle/>
          <a:p>
            <a:pPr>
              <a:buFont typeface="Symbol,Sans-Serif"/>
              <a:buChar char="•"/>
            </a:pPr>
            <a:r>
              <a:rPr lang="en-US" sz="1200" b="1" dirty="0">
                <a:latin typeface="Calibri"/>
                <a:ea typeface="Calibri"/>
                <a:cs typeface="Calibri"/>
              </a:rPr>
              <a:t>Your </a:t>
            </a:r>
            <a:r>
              <a:rPr lang="en-US" sz="1200" b="1">
                <a:latin typeface="Calibri"/>
                <a:ea typeface="Calibri"/>
                <a:cs typeface="Calibri"/>
              </a:rPr>
              <a:t>objective: </a:t>
            </a:r>
            <a:r>
              <a:rPr lang="en-US" sz="1200" dirty="0">
                <a:ea typeface="+mn-lt"/>
                <a:cs typeface="+mn-lt"/>
              </a:rPr>
              <a:t>To provide wider opportunities for pupils to participate in inter school competitions both virtually and at sporting events with other schools.</a:t>
            </a:r>
          </a:p>
          <a:p>
            <a:pPr>
              <a:buFont typeface="Symbol,Sans-Serif"/>
              <a:buChar char="•"/>
            </a:pPr>
            <a:endParaRPr lang="en-GB" sz="600" dirty="0">
              <a:latin typeface="Calibri" panose="020F0502020204030204" pitchFamily="34" charset="0"/>
              <a:ea typeface="Calibri"/>
              <a:cs typeface="Calibri" panose="020F0502020204030204" pitchFamily="34" charset="0"/>
            </a:endParaRPr>
          </a:p>
          <a:p>
            <a:endParaRPr lang="en-US" sz="1200" b="1" dirty="0">
              <a:latin typeface="Calibri" panose="020F0502020204030204" pitchFamily="34" charset="0"/>
              <a:ea typeface="Calibri"/>
              <a:cs typeface="Calibri" panose="020F0502020204030204" pitchFamily="34" charset="0"/>
            </a:endParaRPr>
          </a:p>
        </p:txBody>
      </p:sp>
      <p:graphicFrame>
        <p:nvGraphicFramePr>
          <p:cNvPr id="2" name="Table 1">
            <a:extLst>
              <a:ext uri="{FF2B5EF4-FFF2-40B4-BE49-F238E27FC236}">
                <a16:creationId xmlns:a16="http://schemas.microsoft.com/office/drawing/2014/main" id="{925A4278-4FA2-130A-8E4D-885E6FBCFA53}"/>
              </a:ext>
            </a:extLst>
          </p:cNvPr>
          <p:cNvGraphicFramePr>
            <a:graphicFrameLocks noGrp="1"/>
          </p:cNvGraphicFramePr>
          <p:nvPr>
            <p:extLst>
              <p:ext uri="{D42A27DB-BD31-4B8C-83A1-F6EECF244321}">
                <p14:modId xmlns:p14="http://schemas.microsoft.com/office/powerpoint/2010/main" val="1182857236"/>
              </p:ext>
            </p:extLst>
          </p:nvPr>
        </p:nvGraphicFramePr>
        <p:xfrm>
          <a:off x="300642" y="839085"/>
          <a:ext cx="5290154" cy="3395004"/>
        </p:xfrm>
        <a:graphic>
          <a:graphicData uri="http://schemas.openxmlformats.org/drawingml/2006/table">
            <a:tbl>
              <a:tblPr firstRow="1" bandRow="1">
                <a:tableStyleId>{5C22544A-7EE6-4342-B048-85BDC9FD1C3A}</a:tableStyleId>
              </a:tblPr>
              <a:tblGrid>
                <a:gridCol w="476043">
                  <a:extLst>
                    <a:ext uri="{9D8B030D-6E8A-4147-A177-3AD203B41FA5}">
                      <a16:colId xmlns:a16="http://schemas.microsoft.com/office/drawing/2014/main" val="1397519339"/>
                    </a:ext>
                  </a:extLst>
                </a:gridCol>
                <a:gridCol w="1042376">
                  <a:extLst>
                    <a:ext uri="{9D8B030D-6E8A-4147-A177-3AD203B41FA5}">
                      <a16:colId xmlns:a16="http://schemas.microsoft.com/office/drawing/2014/main" val="3874769663"/>
                    </a:ext>
                  </a:extLst>
                </a:gridCol>
                <a:gridCol w="1445398">
                  <a:extLst>
                    <a:ext uri="{9D8B030D-6E8A-4147-A177-3AD203B41FA5}">
                      <a16:colId xmlns:a16="http://schemas.microsoft.com/office/drawing/2014/main" val="279180329"/>
                    </a:ext>
                  </a:extLst>
                </a:gridCol>
                <a:gridCol w="1360998">
                  <a:extLst>
                    <a:ext uri="{9D8B030D-6E8A-4147-A177-3AD203B41FA5}">
                      <a16:colId xmlns:a16="http://schemas.microsoft.com/office/drawing/2014/main" val="1419483341"/>
                    </a:ext>
                  </a:extLst>
                </a:gridCol>
                <a:gridCol w="965339">
                  <a:extLst>
                    <a:ext uri="{9D8B030D-6E8A-4147-A177-3AD203B41FA5}">
                      <a16:colId xmlns:a16="http://schemas.microsoft.com/office/drawing/2014/main" val="1532179531"/>
                    </a:ext>
                  </a:extLst>
                </a:gridCol>
              </a:tblGrid>
              <a:tr h="281236">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a:cs typeface="Calibri"/>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17181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lgn="l">
                        <a:lnSpc>
                          <a:spcPct val="100000"/>
                        </a:lnSpc>
                        <a:spcBef>
                          <a:spcPts val="0"/>
                        </a:spcBef>
                        <a:spcAft>
                          <a:spcPts val="0"/>
                        </a:spcAft>
                        <a:buNone/>
                      </a:pPr>
                      <a:r>
                        <a:rPr lang="en-US" sz="600" kern="1200" noProof="0">
                          <a:solidFill>
                            <a:schemeClr val="tx1"/>
                          </a:solidFill>
                          <a:latin typeface="Calibri"/>
                          <a:ea typeface="+mn-ea"/>
                          <a:cs typeface="Calibri"/>
                        </a:rPr>
                        <a:t>To provide wider opportunities for pupils to participate in inter school competitions both virtually and at sporting events with other schools.</a:t>
                      </a:r>
                    </a:p>
                    <a:p>
                      <a:pPr lvl="0" algn="l">
                        <a:lnSpc>
                          <a:spcPct val="100000"/>
                        </a:lnSpc>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 Through local community links</a:t>
                      </a:r>
                      <a:endParaRPr lang="en-US" sz="600" dirty="0">
                        <a:solidFill>
                          <a:schemeClr val="tx1"/>
                        </a:solidFill>
                        <a:latin typeface="Calibri" panose="020F0502020204030204" pitchFamily="34" charset="0"/>
                        <a:cs typeface="Calibri" panose="020F0502020204030204" pitchFamily="34" charset="0"/>
                      </a:endParaRPr>
                    </a:p>
                    <a:p>
                      <a:pPr marL="171450" marR="0" lvl="0" indent="-171450" algn="l">
                        <a:lnSpc>
                          <a:spcPct val="100000"/>
                        </a:lnSpc>
                        <a:spcBef>
                          <a:spcPts val="0"/>
                        </a:spcBef>
                        <a:spcAft>
                          <a:spcPts val="0"/>
                        </a:spcAft>
                        <a:buClrTx/>
                        <a:buSzTx/>
                        <a:buFont typeface="Calibri"/>
                        <a:buChar char="-"/>
                      </a:pPr>
                      <a:r>
                        <a:rPr lang="en-US" sz="600">
                          <a:solidFill>
                            <a:schemeClr val="tx1"/>
                          </a:solidFill>
                          <a:latin typeface="Calibri"/>
                          <a:cs typeface="Calibri"/>
                        </a:rPr>
                        <a:t>Dacorum Sports School Network</a:t>
                      </a:r>
                      <a:endParaRPr lang="en-US" sz="600" dirty="0">
                        <a:solidFill>
                          <a:schemeClr val="tx1"/>
                        </a:solidFill>
                        <a:latin typeface="Calibri"/>
                        <a:cs typeface="Calibri"/>
                      </a:endParaRPr>
                    </a:p>
                    <a:p>
                      <a:pPr marL="171450" marR="0" lvl="0" indent="-171450" algn="l">
                        <a:lnSpc>
                          <a:spcPct val="100000"/>
                        </a:lnSpc>
                        <a:spcBef>
                          <a:spcPts val="0"/>
                        </a:spcBef>
                        <a:spcAft>
                          <a:spcPts val="0"/>
                        </a:spcAft>
                        <a:buClrTx/>
                        <a:buSzTx/>
                        <a:buFont typeface="Calibri"/>
                        <a:buChar char="-"/>
                      </a:pPr>
                      <a:r>
                        <a:rPr lang="en-US" sz="600" dirty="0">
                          <a:solidFill>
                            <a:schemeClr val="tx1"/>
                          </a:solidFill>
                          <a:latin typeface="Calibri"/>
                          <a:cs typeface="Calibri"/>
                        </a:rPr>
                        <a:t>Through SL being on Steering </a:t>
                      </a:r>
                      <a:r>
                        <a:rPr lang="en-US" sz="600">
                          <a:solidFill>
                            <a:schemeClr val="tx1"/>
                          </a:solidFill>
                          <a:latin typeface="Calibri"/>
                          <a:cs typeface="Calibri"/>
                        </a:rPr>
                        <a:t>group</a:t>
                      </a:r>
                    </a:p>
                    <a:p>
                      <a:pPr marL="171450" marR="0" lvl="0" indent="-171450" algn="l">
                        <a:lnSpc>
                          <a:spcPct val="100000"/>
                        </a:lnSpc>
                        <a:spcBef>
                          <a:spcPts val="0"/>
                        </a:spcBef>
                        <a:spcAft>
                          <a:spcPts val="0"/>
                        </a:spcAft>
                        <a:buClrTx/>
                        <a:buSzTx/>
                        <a:buFont typeface="Calibri"/>
                        <a:buChar char="-"/>
                      </a:pPr>
                      <a:r>
                        <a:rPr lang="en-US" sz="600" dirty="0">
                          <a:solidFill>
                            <a:schemeClr val="tx1"/>
                          </a:solidFill>
                          <a:latin typeface="Calibri"/>
                          <a:cs typeface="Calibri"/>
                        </a:rPr>
                        <a:t>To give all year groups Year 1 –6 </a:t>
                      </a:r>
                      <a:r>
                        <a:rPr lang="en-US" sz="600">
                          <a:solidFill>
                            <a:schemeClr val="tx1"/>
                          </a:solidFill>
                          <a:latin typeface="Calibri"/>
                          <a:cs typeface="Calibri"/>
                        </a:rPr>
                        <a:t>opportunity</a:t>
                      </a:r>
                      <a:r>
                        <a:rPr lang="en-US" sz="600" dirty="0">
                          <a:solidFill>
                            <a:schemeClr val="tx1"/>
                          </a:solidFill>
                          <a:latin typeface="Calibri"/>
                          <a:cs typeface="Calibri"/>
                        </a:rPr>
                        <a:t> to attend events</a:t>
                      </a:r>
                    </a:p>
                    <a:p>
                      <a:pPr marL="171450" marR="0" lvl="0" indent="-171450" algn="l">
                        <a:lnSpc>
                          <a:spcPct val="100000"/>
                        </a:lnSpc>
                        <a:spcBef>
                          <a:spcPts val="0"/>
                        </a:spcBef>
                        <a:spcAft>
                          <a:spcPts val="0"/>
                        </a:spcAft>
                        <a:buClrTx/>
                        <a:buSzTx/>
                        <a:buFont typeface="Calibri"/>
                        <a:buChar char="-"/>
                      </a:pP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Calibri"/>
                        <a:buChar char="-"/>
                      </a:pPr>
                      <a:r>
                        <a:rPr lang="en-US" sz="600" dirty="0">
                          <a:solidFill>
                            <a:schemeClr val="tx1"/>
                          </a:solidFill>
                          <a:latin typeface="Calibri"/>
                          <a:cs typeface="Calibri"/>
                        </a:rPr>
                        <a:t>All children have had the </a:t>
                      </a:r>
                      <a:r>
                        <a:rPr lang="en-US" sz="600">
                          <a:solidFill>
                            <a:schemeClr val="tx1"/>
                          </a:solidFill>
                          <a:latin typeface="Calibri"/>
                          <a:cs typeface="Calibri"/>
                        </a:rPr>
                        <a:t>opportunity</a:t>
                      </a:r>
                      <a:r>
                        <a:rPr lang="en-US" sz="600" dirty="0">
                          <a:solidFill>
                            <a:schemeClr val="tx1"/>
                          </a:solidFill>
                          <a:latin typeface="Calibri"/>
                          <a:cs typeface="Calibri"/>
                        </a:rPr>
                        <a:t> to take part in sporting competitive opportunities. Confidence is </a:t>
                      </a:r>
                      <a:r>
                        <a:rPr lang="en-US" sz="600">
                          <a:solidFill>
                            <a:schemeClr val="tx1"/>
                          </a:solidFill>
                          <a:latin typeface="Calibri"/>
                          <a:cs typeface="Calibri"/>
                        </a:rPr>
                        <a:t>built and children to have positive feedback from the event.</a:t>
                      </a:r>
                      <a:endParaRPr lang="en-US" sz="600" dirty="0">
                        <a:solidFill>
                          <a:schemeClr val="tx1"/>
                        </a:solidFill>
                        <a:latin typeface="Calibri"/>
                        <a:cs typeface="Calibri"/>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Calibri"/>
                        <a:buChar char="-"/>
                      </a:pPr>
                      <a:r>
                        <a:rPr lang="en-US" sz="600">
                          <a:solidFill>
                            <a:schemeClr val="tx1"/>
                          </a:solidFill>
                          <a:latin typeface="Calibri"/>
                          <a:cs typeface="Calibri"/>
                        </a:rPr>
                        <a:t>Newsletters</a:t>
                      </a:r>
                      <a:endParaRPr lang="en-US" sz="600" dirty="0">
                        <a:solidFill>
                          <a:schemeClr val="tx1"/>
                        </a:solidFill>
                        <a:latin typeface="Calibri"/>
                        <a:cs typeface="Calibri"/>
                      </a:endParaRPr>
                    </a:p>
                    <a:p>
                      <a:pPr marL="171450" marR="0" lvl="0" indent="-171450" algn="l">
                        <a:lnSpc>
                          <a:spcPct val="100000"/>
                        </a:lnSpc>
                        <a:spcBef>
                          <a:spcPts val="0"/>
                        </a:spcBef>
                        <a:spcAft>
                          <a:spcPts val="0"/>
                        </a:spcAft>
                        <a:buFont typeface="Calibri"/>
                        <a:buChar char="-"/>
                      </a:pPr>
                      <a:r>
                        <a:rPr lang="en-US" sz="600">
                          <a:solidFill>
                            <a:schemeClr val="tx1"/>
                          </a:solidFill>
                          <a:latin typeface="Calibri"/>
                          <a:cs typeface="Calibri"/>
                        </a:rPr>
                        <a:t>Logs of events</a:t>
                      </a:r>
                      <a:endParaRPr lang="en-US" sz="600" dirty="0">
                        <a:solidFill>
                          <a:schemeClr val="tx1"/>
                        </a:solidFill>
                        <a:latin typeface="Calibri"/>
                        <a:cs typeface="Calibri"/>
                      </a:endParaRPr>
                    </a:p>
                    <a:p>
                      <a:pPr marL="171450" marR="0" lvl="0" indent="-171450" algn="l">
                        <a:lnSpc>
                          <a:spcPct val="100000"/>
                        </a:lnSpc>
                        <a:spcBef>
                          <a:spcPts val="0"/>
                        </a:spcBef>
                        <a:spcAft>
                          <a:spcPts val="0"/>
                        </a:spcAft>
                        <a:buFont typeface="Calibri"/>
                        <a:buChar char="-"/>
                      </a:pPr>
                      <a:r>
                        <a:rPr lang="en-US" sz="600">
                          <a:solidFill>
                            <a:schemeClr val="tx1"/>
                          </a:solidFill>
                          <a:latin typeface="Calibri"/>
                          <a:cs typeface="Calibri"/>
                        </a:rPr>
                        <a:t>Coaches</a:t>
                      </a:r>
                      <a:endParaRPr lang="en-US" sz="600" dirty="0">
                        <a:solidFill>
                          <a:schemeClr val="tx1"/>
                        </a:solidFill>
                        <a:latin typeface="Calibri"/>
                        <a:cs typeface="Calibri"/>
                      </a:endParaRPr>
                    </a:p>
                    <a:p>
                      <a:pPr marL="171450" marR="0" lvl="0" indent="-171450" algn="l">
                        <a:lnSpc>
                          <a:spcPct val="100000"/>
                        </a:lnSpc>
                        <a:spcBef>
                          <a:spcPts val="0"/>
                        </a:spcBef>
                        <a:spcAft>
                          <a:spcPts val="0"/>
                        </a:spcAft>
                        <a:buFont typeface="Calibri"/>
                        <a:buChar char="-"/>
                      </a:pPr>
                      <a:r>
                        <a:rPr lang="en-US" sz="600">
                          <a:solidFill>
                            <a:schemeClr val="tx1"/>
                          </a:solidFill>
                          <a:latin typeface="Calibri"/>
                          <a:cs typeface="Calibri"/>
                        </a:rPr>
                        <a:t>School games</a:t>
                      </a:r>
                    </a:p>
                    <a:p>
                      <a:pPr marL="171450" marR="0" lvl="0" indent="-171450" algn="l">
                        <a:lnSpc>
                          <a:spcPct val="100000"/>
                        </a:lnSpc>
                        <a:spcBef>
                          <a:spcPts val="0"/>
                        </a:spcBef>
                        <a:spcAft>
                          <a:spcPts val="0"/>
                        </a:spcAft>
                        <a:buFont typeface="Calibri"/>
                        <a:buChar char="-"/>
                      </a:pPr>
                      <a:r>
                        <a:rPr lang="en-US" sz="600">
                          <a:solidFill>
                            <a:schemeClr val="tx1"/>
                          </a:solidFill>
                          <a:latin typeface="Calibri"/>
                          <a:cs typeface="Calibri"/>
                        </a:rPr>
                        <a:t>Steering</a:t>
                      </a:r>
                      <a:r>
                        <a:rPr lang="en-US" sz="600" dirty="0">
                          <a:solidFill>
                            <a:schemeClr val="tx1"/>
                          </a:solidFill>
                          <a:latin typeface="Calibri"/>
                          <a:cs typeface="Calibri"/>
                        </a:rPr>
                        <a:t> group meeting logs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281236">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140618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Clr>
                          <a:srgbClr val="000000"/>
                        </a:buClr>
                        <a:buFont typeface="Calibri,Sans-Serif"/>
                        <a:buChar char="-"/>
                      </a:pPr>
                      <a:r>
                        <a:rPr lang="en-US" sz="600" b="0" i="0" u="none" strike="noStrike" noProof="0">
                          <a:solidFill>
                            <a:schemeClr val="tx1"/>
                          </a:solidFill>
                          <a:latin typeface="Calibri"/>
                          <a:ea typeface="Calibri"/>
                          <a:cs typeface="Calibri"/>
                        </a:rPr>
                        <a:t>All children have had the opportunity to take part in sporting competitive opportunities. Confidence is built and children to have positive feedback following the event.</a:t>
                      </a:r>
                      <a:endParaRPr lang="en-US" sz="600" b="0" i="0" u="none" strike="noStrike" noProof="0">
                        <a:solidFill>
                          <a:srgbClr val="000000"/>
                        </a:solidFill>
                        <a:latin typeface="Calibri"/>
                        <a:ea typeface="Calibri"/>
                        <a:cs typeface="Calibri"/>
                      </a:endParaRPr>
                    </a:p>
                    <a:p>
                      <a:pPr marL="0" marR="0" lvl="0" indent="0" algn="l" defTabSz="575981">
                        <a:lnSpc>
                          <a:spcPct val="100000"/>
                        </a:lnSpc>
                        <a:spcBef>
                          <a:spcPts val="0"/>
                        </a:spcBef>
                        <a:spcAft>
                          <a:spcPts val="0"/>
                        </a:spcAft>
                        <a:buClrTx/>
                        <a:buSzTx/>
                        <a:buFontTx/>
                        <a:buNone/>
                        <a:tabLst/>
                        <a:defRPr/>
                      </a:pPr>
                      <a:endParaRPr lang="en-US" sz="600" dirty="0">
                        <a:solidFill>
                          <a:schemeClr val="tx1"/>
                        </a:solidFill>
                        <a:latin typeface="Calibri"/>
                        <a:cs typeface="Calibri"/>
                      </a:endParaRPr>
                    </a:p>
                    <a:p>
                      <a:pPr algn="l">
                        <a:lnSpc>
                          <a:spcPct val="100000"/>
                        </a:lnSpc>
                      </a:pPr>
                      <a:endParaRPr lang="en-US" sz="45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Yes, but they may need to be run in </a:t>
                      </a:r>
                      <a:r>
                        <a:rPr lang="en-US" sz="600">
                          <a:solidFill>
                            <a:schemeClr val="tx1"/>
                          </a:solidFill>
                          <a:latin typeface="Calibri"/>
                          <a:cs typeface="Calibri"/>
                        </a:rPr>
                        <a:t>school clusters and locally.</a:t>
                      </a:r>
                      <a:endParaRPr lang="en-US" sz="600" dirty="0">
                        <a:solidFill>
                          <a:schemeClr val="tx1"/>
                        </a:solidFill>
                        <a:latin typeface="Calibri"/>
                        <a:cs typeface="Calibri"/>
                      </a:endParaRPr>
                    </a:p>
                    <a:p>
                      <a:pPr algn="l">
                        <a:lnSpc>
                          <a:spcPct val="100000"/>
                        </a:lnSpc>
                      </a:pP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Clr>
                          <a:srgbClr val="000000"/>
                        </a:buClr>
                        <a:buFont typeface="Calibri,Sans-Serif"/>
                        <a:buChar char="-"/>
                      </a:pPr>
                      <a:r>
                        <a:rPr lang="en-US" sz="600" b="0" i="0" u="none" strike="noStrike" noProof="0">
                          <a:solidFill>
                            <a:schemeClr val="tx1"/>
                          </a:solidFill>
                          <a:latin typeface="Calibri"/>
                          <a:ea typeface="Calibri"/>
                          <a:cs typeface="Calibri"/>
                        </a:rPr>
                        <a:t>Newsletters</a:t>
                      </a:r>
                      <a:endParaRPr lang="en-US" sz="600" b="0" i="0" u="none" strike="noStrike" noProof="0">
                        <a:solidFill>
                          <a:srgbClr val="000000"/>
                        </a:solidFill>
                        <a:latin typeface="Calibri"/>
                        <a:ea typeface="Calibri"/>
                        <a:cs typeface="Calibri"/>
                      </a:endParaRPr>
                    </a:p>
                    <a:p>
                      <a:pPr marL="171450" marR="0" lvl="0" indent="-171450" algn="l">
                        <a:lnSpc>
                          <a:spcPct val="100000"/>
                        </a:lnSpc>
                        <a:spcBef>
                          <a:spcPts val="0"/>
                        </a:spcBef>
                        <a:spcAft>
                          <a:spcPts val="0"/>
                        </a:spcAft>
                        <a:buClr>
                          <a:srgbClr val="000000"/>
                        </a:buClr>
                        <a:buFont typeface="Calibri,Sans-Serif"/>
                        <a:buChar char="-"/>
                      </a:pPr>
                      <a:r>
                        <a:rPr lang="en-US" sz="600" b="0" i="0" u="none" strike="noStrike" noProof="0">
                          <a:solidFill>
                            <a:schemeClr val="tx1"/>
                          </a:solidFill>
                          <a:latin typeface="Calibri"/>
                          <a:ea typeface="Calibri"/>
                          <a:cs typeface="Calibri"/>
                        </a:rPr>
                        <a:t>Logs of events</a:t>
                      </a:r>
                      <a:endParaRPr lang="en-US" sz="600" b="0" i="0" u="none" strike="noStrike" noProof="0">
                        <a:solidFill>
                          <a:srgbClr val="000000"/>
                        </a:solidFill>
                        <a:latin typeface="Calibri"/>
                        <a:ea typeface="Calibri"/>
                        <a:cs typeface="Calibri"/>
                      </a:endParaRPr>
                    </a:p>
                    <a:p>
                      <a:pPr marL="171450" marR="0" lvl="0" indent="-171450" algn="l">
                        <a:lnSpc>
                          <a:spcPct val="100000"/>
                        </a:lnSpc>
                        <a:spcBef>
                          <a:spcPts val="0"/>
                        </a:spcBef>
                        <a:spcAft>
                          <a:spcPts val="0"/>
                        </a:spcAft>
                        <a:buClr>
                          <a:srgbClr val="000000"/>
                        </a:buClr>
                        <a:buFont typeface="Calibri,Sans-Serif"/>
                        <a:buChar char="-"/>
                      </a:pPr>
                      <a:r>
                        <a:rPr lang="en-US" sz="600" b="0" i="0" u="none" strike="noStrike" noProof="0">
                          <a:solidFill>
                            <a:schemeClr val="tx1"/>
                          </a:solidFill>
                          <a:latin typeface="Calibri"/>
                          <a:ea typeface="Calibri"/>
                          <a:cs typeface="Calibri"/>
                        </a:rPr>
                        <a:t>Coaches</a:t>
                      </a:r>
                      <a:endParaRPr lang="en-US" sz="600" b="0" i="0" u="none" strike="noStrike" noProof="0">
                        <a:solidFill>
                          <a:srgbClr val="000000"/>
                        </a:solidFill>
                        <a:latin typeface="Calibri"/>
                        <a:ea typeface="Calibri"/>
                        <a:cs typeface="Calibri"/>
                      </a:endParaRPr>
                    </a:p>
                    <a:p>
                      <a:pPr marL="171450" marR="0" lvl="0" indent="-171450" algn="l">
                        <a:lnSpc>
                          <a:spcPct val="100000"/>
                        </a:lnSpc>
                        <a:spcBef>
                          <a:spcPts val="0"/>
                        </a:spcBef>
                        <a:spcAft>
                          <a:spcPts val="0"/>
                        </a:spcAft>
                        <a:buClr>
                          <a:srgbClr val="000000"/>
                        </a:buClr>
                        <a:buFont typeface="Calibri,Sans-Serif"/>
                        <a:buChar char="-"/>
                      </a:pPr>
                      <a:r>
                        <a:rPr lang="en-US" sz="600" b="0" i="0" u="none" strike="noStrike" noProof="0">
                          <a:solidFill>
                            <a:schemeClr val="tx1"/>
                          </a:solidFill>
                          <a:latin typeface="Calibri"/>
                          <a:ea typeface="Calibri"/>
                          <a:cs typeface="Calibri"/>
                        </a:rPr>
                        <a:t>School games</a:t>
                      </a:r>
                      <a:endParaRPr lang="en-US" sz="600" b="0" i="0" u="none" strike="noStrike" noProof="0">
                        <a:solidFill>
                          <a:srgbClr val="000000"/>
                        </a:solidFill>
                        <a:latin typeface="Calibri"/>
                        <a:ea typeface="Calibri"/>
                        <a:cs typeface="Calibri"/>
                      </a:endParaRPr>
                    </a:p>
                    <a:p>
                      <a:pPr marL="171450" marR="0" lvl="0" indent="-171450" algn="l">
                        <a:lnSpc>
                          <a:spcPct val="100000"/>
                        </a:lnSpc>
                        <a:spcBef>
                          <a:spcPts val="0"/>
                        </a:spcBef>
                        <a:spcAft>
                          <a:spcPts val="0"/>
                        </a:spcAft>
                        <a:buClr>
                          <a:srgbClr val="000000"/>
                        </a:buClr>
                        <a:buFont typeface="Calibri,Sans-Serif"/>
                        <a:buChar char="-"/>
                      </a:pPr>
                      <a:r>
                        <a:rPr lang="en-US" sz="600" b="0" i="0" u="none" strike="noStrike" noProof="0">
                          <a:solidFill>
                            <a:schemeClr val="tx1"/>
                          </a:solidFill>
                          <a:latin typeface="Calibri"/>
                          <a:ea typeface="Calibri"/>
                          <a:cs typeface="Calibri"/>
                        </a:rPr>
                        <a:t>Steering group meeting logs</a:t>
                      </a:r>
                      <a:endParaRPr lang="en-US"/>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DSSN: </a:t>
                      </a: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graphicFrame>
        <p:nvGraphicFramePr>
          <p:cNvPr id="6" name="Table 5">
            <a:extLst>
              <a:ext uri="{FF2B5EF4-FFF2-40B4-BE49-F238E27FC236}">
                <a16:creationId xmlns:a16="http://schemas.microsoft.com/office/drawing/2014/main" id="{D66864D6-9C5C-110C-3C53-2BECD208F60C}"/>
              </a:ext>
            </a:extLst>
          </p:cNvPr>
          <p:cNvGraphicFramePr>
            <a:graphicFrameLocks noGrp="1"/>
          </p:cNvGraphicFramePr>
          <p:nvPr>
            <p:extLst>
              <p:ext uri="{D42A27DB-BD31-4B8C-83A1-F6EECF244321}">
                <p14:modId xmlns:p14="http://schemas.microsoft.com/office/powerpoint/2010/main" val="207549713"/>
              </p:ext>
            </p:extLst>
          </p:nvPr>
        </p:nvGraphicFramePr>
        <p:xfrm>
          <a:off x="2755106" y="2027650"/>
          <a:ext cx="609600" cy="264287"/>
        </p:xfrm>
        <a:graphic>
          <a:graphicData uri="http://schemas.openxmlformats.org/drawingml/2006/table">
            <a:tbl>
              <a:tblPr bandRow="1">
                <a:tableStyleId>{5C22544A-7EE6-4342-B048-85BDC9FD1C3A}</a:tableStyleId>
              </a:tblPr>
              <a:tblGrid>
                <a:gridCol w="609600">
                  <a:extLst>
                    <a:ext uri="{9D8B030D-6E8A-4147-A177-3AD203B41FA5}">
                      <a16:colId xmlns:a16="http://schemas.microsoft.com/office/drawing/2014/main" val="1189519624"/>
                    </a:ext>
                  </a:extLst>
                </a:gridCol>
              </a:tblGrid>
              <a:tr h="180975">
                <a:tc>
                  <a:txBody>
                    <a:bodyPr/>
                    <a:lstStyle/>
                    <a:p>
                      <a:pPr algn="r">
                        <a:buNone/>
                      </a:pPr>
                      <a:endParaRPr lang="en-US" dirty="0">
                        <a:effectLst/>
                      </a:endParaRPr>
                    </a:p>
                  </a:txBody>
                  <a:tcPr anchor="ctr">
                    <a:lnL>
                      <a:noFill/>
                    </a:lnL>
                    <a:lnR>
                      <a:noFill/>
                    </a:lnR>
                    <a:lnT>
                      <a:noFill/>
                    </a:lnT>
                    <a:lnB>
                      <a:noFill/>
                    </a:lnB>
                    <a:noFill/>
                  </a:tcPr>
                </a:tc>
                <a:extLst>
                  <a:ext uri="{0D108BD9-81ED-4DB2-BD59-A6C34878D82A}">
                    <a16:rowId xmlns:a16="http://schemas.microsoft.com/office/drawing/2014/main" val="3454728995"/>
                  </a:ext>
                </a:extLst>
              </a:tr>
            </a:tbl>
          </a:graphicData>
        </a:graphic>
      </p:graphicFrame>
      <p:graphicFrame>
        <p:nvGraphicFramePr>
          <p:cNvPr id="8" name="Table 7">
            <a:extLst>
              <a:ext uri="{FF2B5EF4-FFF2-40B4-BE49-F238E27FC236}">
                <a16:creationId xmlns:a16="http://schemas.microsoft.com/office/drawing/2014/main" id="{539FE1D1-8D92-D290-CBDC-7D1C6E34D005}"/>
              </a:ext>
            </a:extLst>
          </p:cNvPr>
          <p:cNvGraphicFramePr>
            <a:graphicFrameLocks noGrp="1"/>
          </p:cNvGraphicFramePr>
          <p:nvPr>
            <p:extLst>
              <p:ext uri="{D42A27DB-BD31-4B8C-83A1-F6EECF244321}">
                <p14:modId xmlns:p14="http://schemas.microsoft.com/office/powerpoint/2010/main" val="1992632995"/>
              </p:ext>
            </p:extLst>
          </p:nvPr>
        </p:nvGraphicFramePr>
        <p:xfrm>
          <a:off x="2755106" y="2027650"/>
          <a:ext cx="609600" cy="264287"/>
        </p:xfrm>
        <a:graphic>
          <a:graphicData uri="http://schemas.openxmlformats.org/drawingml/2006/table">
            <a:tbl>
              <a:tblPr bandRow="1">
                <a:tableStyleId>{5C22544A-7EE6-4342-B048-85BDC9FD1C3A}</a:tableStyleId>
              </a:tblPr>
              <a:tblGrid>
                <a:gridCol w="609600">
                  <a:extLst>
                    <a:ext uri="{9D8B030D-6E8A-4147-A177-3AD203B41FA5}">
                      <a16:colId xmlns:a16="http://schemas.microsoft.com/office/drawing/2014/main" val="4015999736"/>
                    </a:ext>
                  </a:extLst>
                </a:gridCol>
              </a:tblGrid>
              <a:tr h="180975">
                <a:tc>
                  <a:txBody>
                    <a:bodyPr/>
                    <a:lstStyle/>
                    <a:p>
                      <a:pPr algn="r">
                        <a:buNone/>
                      </a:pPr>
                      <a:endParaRPr lang="en-US" dirty="0">
                        <a:effectLst/>
                      </a:endParaRPr>
                    </a:p>
                  </a:txBody>
                  <a:tcPr anchor="ctr">
                    <a:lnL>
                      <a:noFill/>
                    </a:lnL>
                    <a:lnR>
                      <a:noFill/>
                    </a:lnR>
                    <a:lnT>
                      <a:noFill/>
                    </a:lnT>
                    <a:lnB>
                      <a:noFill/>
                    </a:lnB>
                    <a:noFill/>
                  </a:tcPr>
                </a:tc>
                <a:extLst>
                  <a:ext uri="{0D108BD9-81ED-4DB2-BD59-A6C34878D82A}">
                    <a16:rowId xmlns:a16="http://schemas.microsoft.com/office/drawing/2014/main" val="3015705595"/>
                  </a:ext>
                </a:extLst>
              </a:tr>
            </a:tbl>
          </a:graphicData>
        </a:graphic>
      </p:graphicFrame>
      <p:graphicFrame>
        <p:nvGraphicFramePr>
          <p:cNvPr id="10" name="Table 9">
            <a:extLst>
              <a:ext uri="{FF2B5EF4-FFF2-40B4-BE49-F238E27FC236}">
                <a16:creationId xmlns:a16="http://schemas.microsoft.com/office/drawing/2014/main" id="{3664BBCD-930F-0042-1078-7ED11DC0A1AE}"/>
              </a:ext>
            </a:extLst>
          </p:cNvPr>
          <p:cNvGraphicFramePr>
            <a:graphicFrameLocks noGrp="1"/>
          </p:cNvGraphicFramePr>
          <p:nvPr>
            <p:extLst>
              <p:ext uri="{D42A27DB-BD31-4B8C-83A1-F6EECF244321}">
                <p14:modId xmlns:p14="http://schemas.microsoft.com/office/powerpoint/2010/main" val="1632587169"/>
              </p:ext>
            </p:extLst>
          </p:nvPr>
        </p:nvGraphicFramePr>
        <p:xfrm>
          <a:off x="4914538" y="2854087"/>
          <a:ext cx="481647" cy="182880"/>
        </p:xfrm>
        <a:graphic>
          <a:graphicData uri="http://schemas.openxmlformats.org/drawingml/2006/table">
            <a:tbl>
              <a:tblPr bandRow="1">
                <a:tableStyleId>{5C22544A-7EE6-4342-B048-85BDC9FD1C3A}</a:tableStyleId>
              </a:tblPr>
              <a:tblGrid>
                <a:gridCol w="481647">
                  <a:extLst>
                    <a:ext uri="{9D8B030D-6E8A-4147-A177-3AD203B41FA5}">
                      <a16:colId xmlns:a16="http://schemas.microsoft.com/office/drawing/2014/main" val="2755245072"/>
                    </a:ext>
                  </a:extLst>
                </a:gridCol>
              </a:tblGrid>
              <a:tr h="177303">
                <a:tc>
                  <a:txBody>
                    <a:bodyPr/>
                    <a:lstStyle/>
                    <a:p>
                      <a:pPr algn="r">
                        <a:buNone/>
                      </a:pPr>
                      <a:r>
                        <a:rPr lang="en-US" sz="600">
                          <a:effectLst/>
                        </a:rPr>
                        <a:t>3009</a:t>
                      </a:r>
                    </a:p>
                  </a:txBody>
                  <a:tcPr anchor="ctr">
                    <a:lnL>
                      <a:noFill/>
                    </a:lnL>
                    <a:lnR>
                      <a:noFill/>
                    </a:lnR>
                    <a:lnT>
                      <a:noFill/>
                    </a:lnT>
                    <a:lnB>
                      <a:noFill/>
                    </a:lnB>
                    <a:noFill/>
                  </a:tcPr>
                </a:tc>
                <a:extLst>
                  <a:ext uri="{0D108BD9-81ED-4DB2-BD59-A6C34878D82A}">
                    <a16:rowId xmlns:a16="http://schemas.microsoft.com/office/drawing/2014/main" val="3676198441"/>
                  </a:ext>
                </a:extLst>
              </a:tr>
            </a:tbl>
          </a:graphicData>
        </a:graphic>
      </p:graphicFrame>
    </p:spTree>
    <p:extLst>
      <p:ext uri="{BB962C8B-B14F-4D97-AF65-F5344CB8AC3E}">
        <p14:creationId xmlns:p14="http://schemas.microsoft.com/office/powerpoint/2010/main" val="35296046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BA4FD-3A4A-B80C-F0AE-E6131119EF1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AD669D92-05B9-1A1D-A652-735454AB13F1}"/>
              </a:ext>
            </a:extLst>
          </p:cNvPr>
          <p:cNvPicPr>
            <a:picLocks noChangeAspect="1"/>
          </p:cNvPicPr>
          <p:nvPr/>
        </p:nvPicPr>
        <p:blipFill>
          <a:blip r:embed="rId2"/>
          <a:stretch>
            <a:fillRect/>
          </a:stretch>
        </p:blipFill>
        <p:spPr>
          <a:xfrm>
            <a:off x="-49600" y="0"/>
            <a:ext cx="6166284" cy="4322536"/>
          </a:xfrm>
          <a:prstGeom prst="rect">
            <a:avLst/>
          </a:prstGeom>
        </p:spPr>
      </p:pic>
      <p:graphicFrame>
        <p:nvGraphicFramePr>
          <p:cNvPr id="2" name="Table 1">
            <a:extLst>
              <a:ext uri="{FF2B5EF4-FFF2-40B4-BE49-F238E27FC236}">
                <a16:creationId xmlns:a16="http://schemas.microsoft.com/office/drawing/2014/main" id="{BB6CDBC4-D93B-04EA-DA8D-A07FF0AA8A9E}"/>
              </a:ext>
            </a:extLst>
          </p:cNvPr>
          <p:cNvGraphicFramePr>
            <a:graphicFrameLocks noGrp="1"/>
          </p:cNvGraphicFramePr>
          <p:nvPr>
            <p:extLst>
              <p:ext uri="{D42A27DB-BD31-4B8C-83A1-F6EECF244321}">
                <p14:modId xmlns:p14="http://schemas.microsoft.com/office/powerpoint/2010/main" val="2352001609"/>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a:solidFill>
                            <a:sysClr val="windowText" lastClr="000000"/>
                          </a:solidFill>
                          <a:effectLst/>
                          <a:latin typeface="Calibri" panose="020F0502020204030204" pitchFamily="34" charset="0"/>
                          <a:cs typeface="Calibri" panose="020F0502020204030204" pitchFamily="34" charset="0"/>
                        </a:rPr>
                        <a:t>Supporting evidence</a:t>
                      </a:r>
                      <a:endParaRPr lang="en-GB" sz="70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effectLst/>
                          <a:latin typeface="Calibri"/>
                          <a:cs typeface="Calibri"/>
                        </a:rPr>
                        <a:t>Plan and monitor</a:t>
                      </a:r>
                      <a:br>
                        <a:rPr lang="en-US" sz="700" b="1" dirty="0">
                          <a:effectLst/>
                          <a:latin typeface="Calibri"/>
                          <a:cs typeface="Calibri"/>
                        </a:rPr>
                      </a:br>
                      <a:r>
                        <a:rPr lang="en-US" sz="500" b="1">
                          <a:effectLst/>
                          <a:latin typeface="Calibri"/>
                          <a:cs typeface="Calibri"/>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a:cs typeface="Calibri"/>
                        </a:rPr>
                        <a:t>To train Year 6 leaders to understand the importance of being physically </a:t>
                      </a:r>
                      <a:r>
                        <a:rPr lang="en-US" sz="600">
                          <a:solidFill>
                            <a:schemeClr val="tx1"/>
                          </a:solidFill>
                          <a:latin typeface="Calibri"/>
                          <a:cs typeface="Calibri"/>
                        </a:rPr>
                        <a:t>active. Children to </a:t>
                      </a:r>
                      <a:r>
                        <a:rPr lang="en-US" sz="600" dirty="0">
                          <a:solidFill>
                            <a:schemeClr val="tx1"/>
                          </a:solidFill>
                          <a:latin typeface="Calibri"/>
                          <a:cs typeface="Calibri"/>
                        </a:rPr>
                        <a:t>then run sessions and encourage other children to be more active at lunch.</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a:solidFill>
                            <a:schemeClr val="tx1"/>
                          </a:solidFill>
                          <a:latin typeface="Calibri"/>
                          <a:cs typeface="Calibri"/>
                        </a:rPr>
                        <a:t>To train Year 6 leaders</a:t>
                      </a:r>
                      <a:endParaRPr lang="en-US" sz="600" dirty="0">
                        <a:solidFill>
                          <a:schemeClr val="tx1"/>
                        </a:solidFill>
                        <a:latin typeface="Calibri" panose="020F0502020204030204" pitchFamily="34" charset="0"/>
                        <a:cs typeface="Calibri" panose="020F0502020204030204" pitchFamily="34" charset="0"/>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For children to run sessions at lunchtime to encourage active lunchtimes</a:t>
                      </a:r>
                      <a:endParaRPr lang="en-US" sz="600" dirty="0">
                        <a:solidFill>
                          <a:schemeClr val="tx1"/>
                        </a:solidFill>
                        <a:latin typeface="Calibri"/>
                        <a:cs typeface="Calibri"/>
                      </a:endParaRPr>
                    </a:p>
                    <a:p>
                      <a:pPr marL="0" marR="0" lvl="0" indent="0" algn="l">
                        <a:lnSpc>
                          <a:spcPct val="100000"/>
                        </a:lnSpc>
                        <a:spcBef>
                          <a:spcPts val="0"/>
                        </a:spcBef>
                        <a:spcAft>
                          <a:spcPts val="0"/>
                        </a:spcAft>
                        <a:buClrTx/>
                        <a:buSzTx/>
                        <a:buFontTx/>
                        <a:buNone/>
                      </a:pPr>
                      <a:r>
                        <a:rPr lang="en-US" sz="600">
                          <a:solidFill>
                            <a:schemeClr val="tx1"/>
                          </a:solidFill>
                          <a:latin typeface="Calibri"/>
                          <a:cs typeface="Calibri"/>
                        </a:rPr>
                        <a:t>To raise the profile of PE and importance of an active lifestyle.</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600" dirty="0">
                          <a:solidFill>
                            <a:schemeClr val="tx1"/>
                          </a:solidFill>
                          <a:latin typeface="Calibri"/>
                          <a:cs typeface="Calibri"/>
                        </a:rPr>
                        <a:t>For children to have more active lunchtimes and to know the benefit and </a:t>
                      </a:r>
                      <a:r>
                        <a:rPr lang="en-US" sz="600">
                          <a:solidFill>
                            <a:schemeClr val="tx1"/>
                          </a:solidFill>
                          <a:latin typeface="Calibri"/>
                          <a:cs typeface="Calibri"/>
                        </a:rPr>
                        <a:t>importance</a:t>
                      </a:r>
                      <a:r>
                        <a:rPr lang="en-US" sz="600" dirty="0">
                          <a:solidFill>
                            <a:schemeClr val="tx1"/>
                          </a:solidFill>
                          <a:latin typeface="Calibri"/>
                          <a:cs typeface="Calibri"/>
                        </a:rPr>
                        <a:t> of a healthy lifestyle.</a:t>
                      </a: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a:solidFill>
                            <a:schemeClr val="tx1"/>
                          </a:solidFill>
                          <a:latin typeface="Calibri"/>
                          <a:cs typeface="Calibri"/>
                        </a:rPr>
                        <a:t>Pupil voice</a:t>
                      </a:r>
                      <a:endParaRPr lang="en-US"/>
                    </a:p>
                    <a:p>
                      <a:pPr marL="0" marR="0" lvl="0" indent="0" algn="l">
                        <a:lnSpc>
                          <a:spcPct val="100000"/>
                        </a:lnSpc>
                        <a:spcBef>
                          <a:spcPts val="0"/>
                        </a:spcBef>
                        <a:spcAft>
                          <a:spcPts val="0"/>
                        </a:spcAft>
                        <a:buNone/>
                      </a:pPr>
                      <a:r>
                        <a:rPr lang="en-US" sz="600">
                          <a:solidFill>
                            <a:schemeClr val="tx1"/>
                          </a:solidFill>
                          <a:latin typeface="Calibri"/>
                          <a:cs typeface="Calibri"/>
                        </a:rPr>
                        <a:t>Staff voice</a:t>
                      </a:r>
                      <a:endParaRPr lang="en-US" sz="600" dirty="0">
                        <a:solidFill>
                          <a:schemeClr val="tx1"/>
                        </a:solidFill>
                        <a:latin typeface="Calibri"/>
                        <a:cs typeface="Calibri"/>
                      </a:endParaRPr>
                    </a:p>
                    <a:p>
                      <a:pPr marL="0" marR="0" lvl="0" indent="0" algn="l">
                        <a:lnSpc>
                          <a:spcPct val="100000"/>
                        </a:lnSpc>
                        <a:spcBef>
                          <a:spcPts val="0"/>
                        </a:spcBef>
                        <a:spcAft>
                          <a:spcPts val="0"/>
                        </a:spcAft>
                        <a:buNone/>
                      </a:pPr>
                      <a:r>
                        <a:rPr lang="en-US" sz="600">
                          <a:solidFill>
                            <a:schemeClr val="tx1"/>
                          </a:solidFill>
                          <a:latin typeface="Calibri"/>
                          <a:cs typeface="Calibri"/>
                        </a:rPr>
                        <a:t>Training</a:t>
                      </a:r>
                      <a:r>
                        <a:rPr lang="en-US" sz="600" dirty="0">
                          <a:solidFill>
                            <a:schemeClr val="tx1"/>
                          </a:solidFill>
                          <a:latin typeface="Calibri"/>
                          <a:cs typeface="Calibri"/>
                        </a:rPr>
                        <a:t> through DSSN</a:t>
                      </a:r>
                    </a:p>
                    <a:p>
                      <a:pPr marL="0" marR="0" lvl="0" indent="0" algn="l">
                        <a:lnSpc>
                          <a:spcPct val="100000"/>
                        </a:lnSpc>
                        <a:spcBef>
                          <a:spcPts val="0"/>
                        </a:spcBef>
                        <a:spcAft>
                          <a:spcPts val="0"/>
                        </a:spcAft>
                        <a:buNone/>
                      </a:pPr>
                      <a:r>
                        <a:rPr lang="en-US" sz="600">
                          <a:solidFill>
                            <a:schemeClr val="tx1"/>
                          </a:solidFill>
                          <a:latin typeface="Calibri"/>
                          <a:cs typeface="Calibri"/>
                        </a:rPr>
                        <a:t>Regular meetings.</a:t>
                      </a:r>
                      <a:endParaRPr lang="en-US" sz="600" dirty="0">
                        <a:solidFill>
                          <a:schemeClr val="tx1"/>
                        </a:solidFill>
                        <a:latin typeface="Calibri"/>
                        <a:cs typeface="Calibri"/>
                      </a:endParaRPr>
                    </a:p>
                    <a:p>
                      <a:pPr marL="0" marR="0" lvl="0" indent="0" algn="l">
                        <a:lnSpc>
                          <a:spcPct val="100000"/>
                        </a:lnSpc>
                        <a:spcBef>
                          <a:spcPts val="0"/>
                        </a:spcBef>
                        <a:spcAft>
                          <a:spcPts val="0"/>
                        </a:spcAft>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a:solidFill>
                            <a:sysClr val="windowText" lastClr="000000"/>
                          </a:solidFill>
                          <a:effectLst/>
                          <a:latin typeface="Calibri" panose="020F0502020204030204" pitchFamily="34" charset="0"/>
                          <a:cs typeface="Calibri" panose="020F0502020204030204" pitchFamily="34" charset="0"/>
                        </a:rPr>
                        <a:t>Approx. cost</a:t>
                      </a:r>
                      <a:endParaRPr lang="en-GB" sz="700" b="1">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a:latin typeface="Calibri"/>
                          <a:cs typeface="Calibri"/>
                        </a:rPr>
                        <a:t>Evaluate</a:t>
                      </a:r>
                      <a:r>
                        <a:rPr lang="en-US" sz="700" b="1" dirty="0">
                          <a:latin typeface="Calibri"/>
                          <a:cs typeface="Calibri"/>
                        </a:rPr>
                        <a:t> </a:t>
                      </a:r>
                      <a:r>
                        <a:rPr lang="en-US" sz="500" b="1">
                          <a:latin typeface="Calibri"/>
                          <a:cs typeface="Calibri"/>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Children are confident in their roles and eager in their roles and are being role models to younger children. They are running sessions at </a:t>
                      </a:r>
                      <a:r>
                        <a:rPr lang="en-US" sz="600">
                          <a:solidFill>
                            <a:schemeClr val="tx1"/>
                          </a:solidFill>
                          <a:latin typeface="Calibri"/>
                          <a:cs typeface="Calibri"/>
                        </a:rPr>
                        <a:t>lunchtime and pupil voice is positive from both children in sessions and running sessions.</a:t>
                      </a:r>
                      <a:endParaRPr lang="en-US" sz="60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Pupil voice</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Staff voice</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Training through DSSN</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Regular meetings.</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Pupil voice</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Staff voice</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Training through DSSN</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None/>
                      </a:pPr>
                      <a:r>
                        <a:rPr lang="en-US" sz="600" b="0" i="0" u="none" strike="noStrike" noProof="0">
                          <a:solidFill>
                            <a:schemeClr val="tx1"/>
                          </a:solidFill>
                          <a:latin typeface="Calibri"/>
                          <a:ea typeface="Calibri"/>
                          <a:cs typeface="Calibri"/>
                        </a:rPr>
                        <a:t>Regular meetings.</a:t>
                      </a:r>
                      <a:endParaRPr lang="en-US" sz="600" b="0" i="0" u="none" strike="noStrike" noProof="0">
                        <a:solidFill>
                          <a:srgbClr val="000000"/>
                        </a:solidFill>
                        <a:latin typeface="Calibri"/>
                        <a:ea typeface="Calibri"/>
                        <a:cs typeface="Calibri"/>
                      </a:endParaRPr>
                    </a:p>
                    <a:p>
                      <a:pPr marL="0" marR="0" lvl="0" indent="0" algn="l">
                        <a:lnSpc>
                          <a:spcPct val="100000"/>
                        </a:lnSpc>
                        <a:spcBef>
                          <a:spcPts val="0"/>
                        </a:spcBef>
                        <a:spcAft>
                          <a:spcPts val="0"/>
                        </a:spcAft>
                        <a:buClrTx/>
                        <a:buSzTx/>
                        <a:buFontTx/>
                        <a:buNone/>
                      </a:pPr>
                      <a:endParaRPr lang="en-US" sz="600" dirty="0">
                        <a:solidFill>
                          <a:schemeClr val="tx1"/>
                        </a:solidFill>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a:lnSpc>
                          <a:spcPct val="100000"/>
                        </a:lnSpc>
                        <a:spcBef>
                          <a:spcPts val="0"/>
                        </a:spcBef>
                        <a:spcAft>
                          <a:spcPts val="0"/>
                        </a:spcAft>
                        <a:buNone/>
                      </a:pPr>
                      <a:r>
                        <a:rPr lang="en-US" sz="600" dirty="0">
                          <a:solidFill>
                            <a:schemeClr val="tx1"/>
                          </a:solidFill>
                          <a:latin typeface="Calibri"/>
                          <a:cs typeface="Calibri"/>
                        </a:rPr>
                        <a:t>DSSN Membership cost - </a:t>
                      </a:r>
                      <a:r>
                        <a:rPr lang="en-US" sz="600">
                          <a:solidFill>
                            <a:schemeClr val="tx1"/>
                          </a:solidFill>
                          <a:latin typeface="Calibri"/>
                          <a:cs typeface="Calibri"/>
                        </a:rPr>
                        <a:t>3009</a:t>
                      </a:r>
                      <a:endParaRPr lang="en-US" sz="600" dirty="0">
                        <a:solidFill>
                          <a:schemeClr val="tx1"/>
                        </a:solidFill>
                        <a:latin typeface="Calibri"/>
                        <a:cs typeface="Calibri"/>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1C265933-9074-0DEB-D3C6-BBD459F1C4A1}"/>
              </a:ext>
            </a:extLst>
          </p:cNvPr>
          <p:cNvSpPr txBox="1"/>
          <p:nvPr/>
        </p:nvSpPr>
        <p:spPr>
          <a:xfrm>
            <a:off x="541" y="91418"/>
            <a:ext cx="380488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i="0" u="none" strike="noStrike" baseline="0" dirty="0">
                <a:solidFill>
                  <a:srgbClr val="000000"/>
                </a:solidFill>
                <a:latin typeface="Calibri"/>
                <a:ea typeface="Arial"/>
                <a:cs typeface="Arial"/>
              </a:rPr>
              <a:t>Your objective: </a:t>
            </a:r>
            <a:r>
              <a:rPr lang="en-US" sz="1200" dirty="0">
                <a:solidFill>
                  <a:srgbClr val="000000"/>
                </a:solidFill>
                <a:latin typeface="Aptos"/>
                <a:ea typeface="Arial"/>
                <a:cs typeface="Arial"/>
              </a:rPr>
              <a:t>To raise profile of active and healthy </a:t>
            </a:r>
            <a:r>
              <a:rPr lang="en-US" sz="1200">
                <a:solidFill>
                  <a:srgbClr val="000000"/>
                </a:solidFill>
                <a:latin typeface="Aptos"/>
                <a:ea typeface="Arial"/>
                <a:cs typeface="Arial"/>
              </a:rPr>
              <a:t>lifestyle through young leaders.</a:t>
            </a:r>
            <a:endParaRPr lang="en-US" sz="1200">
              <a:cs typeface="Arial"/>
            </a:endParaRPr>
          </a:p>
          <a:p>
            <a:pPr algn="ctr"/>
            <a:endParaRPr lang="en-US"/>
          </a:p>
        </p:txBody>
      </p:sp>
    </p:spTree>
    <p:extLst>
      <p:ext uri="{BB962C8B-B14F-4D97-AF65-F5344CB8AC3E}">
        <p14:creationId xmlns:p14="http://schemas.microsoft.com/office/powerpoint/2010/main" val="30780256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a:effectLst/>
                <a:latin typeface="Calibri" panose="020F0502020204030204" pitchFamily="34" charset="0"/>
                <a:ea typeface="Calibri" panose="020F0502020204030204" pitchFamily="34" charset="0"/>
              </a:rPr>
              <a:t>This page has been left blank for any notes or supporting information.</a:t>
            </a:r>
            <a:endParaRPr lang="en-GB" sz="80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2fb54113-cf3e-44fb-ab9d-430e90ca7374" xsi:nil="true"/>
    <lcf76f155ced4ddcb4097134ff3c332f xmlns="ec317ab6-e2b5-42c3-b6d2-4122a8fa5825">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899BD96FF06374FAAB9CB7895A62FD0" ma:contentTypeVersion="16" ma:contentTypeDescription="Create a new document." ma:contentTypeScope="" ma:versionID="210cb727f384abed99614e2170afd902">
  <xsd:schema xmlns:xsd="http://www.w3.org/2001/XMLSchema" xmlns:xs="http://www.w3.org/2001/XMLSchema" xmlns:p="http://schemas.microsoft.com/office/2006/metadata/properties" xmlns:ns2="ec317ab6-e2b5-42c3-b6d2-4122a8fa5825" xmlns:ns3="2fb54113-cf3e-44fb-ab9d-430e90ca7374" targetNamespace="http://schemas.microsoft.com/office/2006/metadata/properties" ma:root="true" ma:fieldsID="73c3f7d1f3bf92dbde1b78d92bff062f" ns2:_="" ns3:_="">
    <xsd:import namespace="ec317ab6-e2b5-42c3-b6d2-4122a8fa5825"/>
    <xsd:import namespace="2fb54113-cf3e-44fb-ab9d-430e90ca737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3:SharedWithUsers" minOccurs="0"/>
                <xsd:element ref="ns3:SharedWithDetail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c317ab6-e2b5-42c3-b6d2-4122a8fa58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2a23c9d-1e4e-4a69-a245-34104cfbd4c0"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fb54113-cf3e-44fb-ab9d-430e90ca737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237d4004-9853-4c2e-b925-2f7ff06adb67}" ma:internalName="TaxCatchAll" ma:showField="CatchAllData" ma:web="2fb54113-cf3e-44fb-ab9d-430e90ca737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69B1CD3-6106-47DD-89A0-95A928B0D25B}">
  <ds:schemaRefs>
    <ds:schemaRef ds:uri="2fb54113-cf3e-44fb-ab9d-430e90ca7374"/>
    <ds:schemaRef ds:uri="ec317ab6-e2b5-42c3-b6d2-4122a8fa5825"/>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9753856-768E-478C-9B00-F0AA547C44AF}">
  <ds:schemaRefs>
    <ds:schemaRef ds:uri="2fb54113-cf3e-44fb-ab9d-430e90ca7374"/>
    <ds:schemaRef ds:uri="ec317ab6-e2b5-42c3-b6d2-4122a8fa582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2A3BA7C4-65F0-4FA4-A514-E129605877F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3073</Words>
  <Application>Microsoft Office PowerPoint</Application>
  <PresentationFormat>Custom</PresentationFormat>
  <Paragraphs>442</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Abby Thomson</cp:lastModifiedBy>
  <cp:revision>583</cp:revision>
  <dcterms:created xsi:type="dcterms:W3CDTF">2025-10-08T18:09:30Z</dcterms:created>
  <dcterms:modified xsi:type="dcterms:W3CDTF">2026-07-20T12:00:56Z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0x0101008899BD96FF06374FAAB9CB7895A62FD0</vt:lpwstr>
  </property>
  <property fmtid="{D5CDD505-2E9C-101B-9397-08002B2CF9AE}" pid="3" name="MediaServiceImageTags">
    <vt:lpwstr/>
  </property>
</Properties>
</file>